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74" r:id="rId8"/>
    <p:sldId id="286" r:id="rId9"/>
    <p:sldId id="262" r:id="rId10"/>
    <p:sldId id="263" r:id="rId11"/>
    <p:sldId id="264" r:id="rId12"/>
    <p:sldId id="267" r:id="rId13"/>
    <p:sldId id="269" r:id="rId14"/>
    <p:sldId id="270" r:id="rId15"/>
    <p:sldId id="279" r:id="rId16"/>
    <p:sldId id="285" r:id="rId17"/>
    <p:sldId id="273" r:id="rId18"/>
    <p:sldId id="277" r:id="rId19"/>
    <p:sldId id="276" r:id="rId20"/>
    <p:sldId id="278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  <p:embeddedFont>
      <p:font typeface="나눔고딕" panose="020D0604000000000000" pitchFamily="50" charset="-127"/>
      <p:regular r:id="rId31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Elephant" panose="02020904090505020303" pitchFamily="18" charset="0"/>
      <p:regular r:id="rId34"/>
      <p:italic r:id="rId35"/>
    </p:embeddedFont>
    <p:embeddedFont>
      <p:font typeface="나눔고딕 ExtraBold" panose="020D0904000000000000" pitchFamily="50" charset="-127"/>
      <p:bold r:id="rId36"/>
    </p:embeddedFont>
    <p:embeddedFont>
      <p:font typeface="나눔스퀘어_ac ExtraBold" panose="020B0600000101010101" pitchFamily="50" charset="-127"/>
      <p:bold r:id="rId37"/>
    </p:embeddedFont>
    <p:embeddedFont>
      <p:font typeface="나눔스퀘어 Light" panose="020B0600000101010101" pitchFamily="50" charset="-127"/>
      <p:regular r:id="rId38"/>
    </p:embeddedFont>
    <p:embeddedFont>
      <p:font typeface="나눔바른펜" panose="020B0503000000000000" pitchFamily="50" charset="-127"/>
      <p:regular r:id="rId39"/>
      <p:bold r:id="rId40"/>
    </p:embeddedFont>
    <p:embeddedFont>
      <p:font typeface="나눔스퀘어라운드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F7D7D"/>
    <a:srgbClr val="063A11"/>
    <a:srgbClr val="D9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8" autoAdjust="0"/>
    <p:restoredTop sz="70435" autoAdjust="0"/>
  </p:normalViewPr>
  <p:slideViewPr>
    <p:cSldViewPr snapToGrid="0">
      <p:cViewPr varScale="1">
        <p:scale>
          <a:sx n="65" d="100"/>
          <a:sy n="65" d="100"/>
        </p:scale>
        <p:origin x="48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DF5C7E-A34A-44D7-B3D0-12C7B0B1CEE8}" type="datetime1">
              <a:rPr lang="ko-KR" altLang="en-US"/>
              <a:pPr lvl="0">
                <a:defRPr/>
              </a:pPr>
              <a:t>2023-02-04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A9F477F-86E0-469A-ABC4-6C5F5049B1B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간단한 소개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중고 거래 플랫폼 그린 마켓을 제작한 프로젝트 </a:t>
            </a:r>
            <a:r>
              <a:rPr lang="en-US" altLang="ko-KR"/>
              <a:t>2</a:t>
            </a:r>
            <a:r>
              <a:rPr lang="ko-KR" altLang="en-US"/>
              <a:t>팀 김예림</a:t>
            </a:r>
            <a:r>
              <a:rPr lang="en-US" altLang="ko-KR"/>
              <a:t>,</a:t>
            </a:r>
            <a:r>
              <a:rPr lang="ko-KR" altLang="en-US"/>
              <a:t> 김형관</a:t>
            </a:r>
            <a:r>
              <a:rPr lang="en-US" altLang="ko-KR"/>
              <a:t>,</a:t>
            </a:r>
            <a:r>
              <a:rPr lang="ko-KR" altLang="en-US"/>
              <a:t> 윤성혁</a:t>
            </a:r>
            <a:r>
              <a:rPr lang="en-US" altLang="ko-KR"/>
              <a:t>,</a:t>
            </a:r>
            <a:r>
              <a:rPr lang="ko-KR" altLang="en-US"/>
              <a:t> 한인규의 일석</a:t>
            </a:r>
            <a:r>
              <a:rPr lang="en-US" altLang="ko-KR"/>
              <a:t>2</a:t>
            </a:r>
            <a:r>
              <a:rPr lang="ko-KR" altLang="en-US"/>
              <a:t>조 발표 시작하겠습니다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ER </a:t>
            </a:r>
            <a:r>
              <a:rPr lang="ko-KR" altLang="en-US" dirty="0"/>
              <a:t>다이어그램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ERD </a:t>
            </a:r>
            <a:r>
              <a:rPr lang="ko-KR" altLang="en-US" dirty="0" smtClean="0"/>
              <a:t>다이어그램 </a:t>
            </a:r>
            <a:r>
              <a:rPr lang="en-US" altLang="ko-KR" dirty="0" smtClean="0"/>
              <a:t>– DB </a:t>
            </a:r>
            <a:r>
              <a:rPr lang="ko-KR" altLang="en-US" dirty="0" smtClean="0"/>
              <a:t>구조도</a:t>
            </a:r>
            <a:endParaRPr lang="en-US" altLang="ko-KR" dirty="0" smtClean="0"/>
          </a:p>
          <a:p>
            <a:pPr lvl="0">
              <a:defRPr/>
            </a:pPr>
            <a:endParaRPr lang="en-US" altLang="ko-KR" dirty="0" smtClean="0"/>
          </a:p>
          <a:p>
            <a:pPr lvl="0">
              <a:defRPr/>
            </a:pPr>
            <a:r>
              <a:rPr lang="ko-KR" altLang="en-US" dirty="0" smtClean="0"/>
              <a:t>빨간색 화살표 </a:t>
            </a:r>
            <a:r>
              <a:rPr lang="en-US" altLang="ko-KR" dirty="0" smtClean="0"/>
              <a:t>::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화살표의 막대 부분의 테이블이 화살촉 부분의 테이블의 컬럼을 참조한다</a:t>
            </a:r>
            <a:endParaRPr lang="en-US" altLang="ko-KR" baseline="0" dirty="0" smtClean="0"/>
          </a:p>
          <a:p>
            <a:pPr lvl="0">
              <a:defRPr/>
            </a:pPr>
            <a:r>
              <a:rPr lang="ko-KR" altLang="en-US" baseline="0" dirty="0" smtClean="0"/>
              <a:t>초록색 화살표 </a:t>
            </a:r>
            <a:r>
              <a:rPr lang="en-US" altLang="ko-KR" baseline="0" dirty="0" smtClean="0"/>
              <a:t>:: </a:t>
            </a:r>
            <a:r>
              <a:rPr lang="ko-KR" altLang="en-US" baseline="0" dirty="0" smtClean="0"/>
              <a:t>실질적인 </a:t>
            </a:r>
            <a:r>
              <a:rPr lang="ko-KR" altLang="en-US" baseline="0" dirty="0" err="1" smtClean="0"/>
              <a:t>외래키</a:t>
            </a:r>
            <a:r>
              <a:rPr lang="ko-KR" altLang="en-US" baseline="0" dirty="0" smtClean="0"/>
              <a:t> 연결은 없지만 해당 내용을 가져다 쓰는 테이블 표현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테이블 정의서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테이블 정의서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테이블 정의서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240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aseline="0" dirty="0"/>
              <a:t>프로젝트 수행 결과</a:t>
            </a:r>
          </a:p>
          <a:p>
            <a:pPr lvl="0">
              <a:defRPr/>
            </a:pPr>
            <a:r>
              <a:rPr lang="en-US" altLang="ko-KR" baseline="0" dirty="0"/>
              <a:t> - </a:t>
            </a:r>
            <a:r>
              <a:rPr lang="ko-KR" altLang="en-US" baseline="0" dirty="0"/>
              <a:t>실제 만들어진 페이지</a:t>
            </a:r>
          </a:p>
          <a:p>
            <a:pPr lvl="0">
              <a:defRPr/>
            </a:pPr>
            <a:r>
              <a:rPr lang="en-US" altLang="ko-KR" baseline="0" dirty="0"/>
              <a:t> - </a:t>
            </a:r>
            <a:r>
              <a:rPr lang="ko-KR" altLang="en-US" baseline="0" dirty="0"/>
              <a:t>시연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시연 흐름은 어떻게 정할 것인가</a:t>
            </a:r>
            <a:r>
              <a:rPr lang="en-US" altLang="ko-KR" dirty="0"/>
              <a:t>..</a:t>
            </a:r>
            <a:r>
              <a:rPr lang="ko-KR" altLang="en-US" dirty="0"/>
              <a:t> 어떤 기능부터 어떤 순서로 어떤걸 중점적으로 보여주고 어떤 내용을 </a:t>
            </a:r>
            <a:r>
              <a:rPr lang="ko-KR" altLang="en-US" dirty="0" smtClean="0"/>
              <a:t>설명 할 건가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정해야 해요</a:t>
            </a:r>
            <a:r>
              <a:rPr lang="en-US" altLang="ko-KR" dirty="0" smtClean="0"/>
              <a:t>..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팀원들의 후기 및 프로젝트 진행하면서 느낀점</a:t>
            </a:r>
            <a:r>
              <a:rPr lang="en-US" altLang="ko-KR"/>
              <a:t>,</a:t>
            </a:r>
            <a:r>
              <a:rPr lang="ko-KR" altLang="en-US"/>
              <a:t> 아쉬운점 등 작성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프로젝트 발표 종료</a:t>
            </a:r>
          </a:p>
          <a:p>
            <a:pPr lvl="0">
              <a:defRPr/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질의응답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09F4262C-968C-4EE9-8164-CE16364706B3}" type="slidenum">
              <a:rPr kumimoji="0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2</a:t>
            </a:fld>
            <a:endParaRPr kumimoji="0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프로젝트를 시작하며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어떤 주제를 정할지 고민하다가 전체적으로 수업에서 배웠던 것 이외의</a:t>
            </a:r>
          </a:p>
          <a:p>
            <a:pPr lvl="0">
              <a:defRPr/>
            </a:pPr>
            <a:r>
              <a:rPr lang="ko-KR" altLang="en-US" baseline="0" dirty="0"/>
              <a:t>다른 내용을 공부하고 적용해 보고 싶다는 의견들이 모아졌다</a:t>
            </a:r>
            <a:r>
              <a:rPr lang="en-US" altLang="ko-KR" baseline="0" dirty="0"/>
              <a:t>.</a:t>
            </a:r>
          </a:p>
          <a:p>
            <a:pPr lvl="0">
              <a:defRPr/>
            </a:pPr>
            <a:endParaRPr lang="en-US" altLang="ko-KR" baseline="0" dirty="0"/>
          </a:p>
          <a:p>
            <a:pPr lvl="0">
              <a:defRPr/>
            </a:pPr>
            <a:r>
              <a:rPr lang="ko-KR" altLang="en-US" baseline="0" dirty="0"/>
              <a:t>사실 만들려고 한다면 어디든 많은 내용을 적용 할 수는 있겠는데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주제를 어떻게 잡아야 할까</a:t>
            </a:r>
            <a:r>
              <a:rPr lang="en-US" altLang="ko-KR" baseline="0" dirty="0"/>
              <a:t>?</a:t>
            </a:r>
          </a:p>
          <a:p>
            <a:pPr lvl="0">
              <a:defRPr/>
            </a:pPr>
            <a:endParaRPr lang="en-US" altLang="ko-KR" baseline="0" dirty="0"/>
          </a:p>
          <a:p>
            <a:pPr lvl="0">
              <a:defRPr/>
            </a:pPr>
            <a:r>
              <a:rPr lang="ko-KR" altLang="en-US" baseline="0" dirty="0" err="1"/>
              <a:t>비트코인을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샤라웃</a:t>
            </a:r>
            <a:r>
              <a:rPr lang="ko-KR" altLang="en-US" baseline="0" dirty="0"/>
              <a:t> 했던 일론 </a:t>
            </a:r>
            <a:r>
              <a:rPr lang="ko-KR" altLang="en-US" baseline="0" dirty="0" err="1"/>
              <a:t>머스크도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영상매체의 압도적 일위인 유튜브도 환경문제를 이야기하고 있다</a:t>
            </a:r>
            <a:r>
              <a:rPr lang="en-US" altLang="ko-KR" baseline="0" dirty="0"/>
              <a:t>.</a:t>
            </a:r>
          </a:p>
          <a:p>
            <a:pPr lvl="0">
              <a:defRPr/>
            </a:pPr>
            <a:r>
              <a:rPr lang="ko-KR" altLang="en-US" baseline="0" dirty="0"/>
              <a:t>어차피 무언가의 기능을 만들고 적용할 거라면 환경을 지키는 방향으로 가보자</a:t>
            </a:r>
            <a:r>
              <a:rPr lang="en-US" altLang="ko-KR" baseline="0" dirty="0"/>
              <a:t>!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G</a:t>
            </a:r>
            <a:r>
              <a:rPr lang="ko-KR" altLang="en-US" dirty="0"/>
              <a:t>구를 </a:t>
            </a:r>
            <a:r>
              <a:rPr lang="en-US" altLang="ko-KR" dirty="0"/>
              <a:t>G</a:t>
            </a:r>
            <a:r>
              <a:rPr lang="ko-KR" altLang="en-US" dirty="0"/>
              <a:t>키는 </a:t>
            </a:r>
            <a:r>
              <a:rPr lang="en-US" altLang="ko-KR" dirty="0"/>
              <a:t>Green!</a:t>
            </a:r>
          </a:p>
          <a:p>
            <a:pPr lvl="0">
              <a:defRPr/>
            </a:pPr>
            <a:r>
              <a:rPr lang="ko-KR" altLang="en-US" baseline="0" dirty="0"/>
              <a:t>재활용보다 재사용이 환경에는 더 좋다</a:t>
            </a:r>
            <a:r>
              <a:rPr lang="en-US" altLang="ko-KR" baseline="0" dirty="0"/>
              <a:t>! </a:t>
            </a:r>
            <a:r>
              <a:rPr lang="ko-KR" altLang="en-US" baseline="0" dirty="0"/>
              <a:t>중고 물품 거래 사이트를 만들어 보자</a:t>
            </a:r>
            <a:r>
              <a:rPr lang="en-US" altLang="ko-KR" baseline="0" dirty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1/2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기획 및 테이블 제작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1/9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기능 개발 착수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1/18 : 1</a:t>
            </a:r>
            <a:r>
              <a:rPr lang="ko-KR" altLang="en-US"/>
              <a:t>차 병합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1/20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차 병합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1/25</a:t>
            </a:r>
            <a:r>
              <a:rPr lang="ko-KR" altLang="en-US"/>
              <a:t> </a:t>
            </a:r>
            <a:r>
              <a:rPr lang="en-US" altLang="ko-KR"/>
              <a:t>: 3</a:t>
            </a:r>
            <a:r>
              <a:rPr lang="ko-KR" altLang="en-US"/>
              <a:t>차 병합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1/28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4</a:t>
            </a:r>
            <a:r>
              <a:rPr lang="ko-KR" altLang="en-US"/>
              <a:t>차 병합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1/30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5</a:t>
            </a:r>
            <a:r>
              <a:rPr lang="ko-KR" altLang="en-US"/>
              <a:t>차 병합 </a:t>
            </a:r>
            <a:r>
              <a:rPr lang="en-US" altLang="ko-KR"/>
              <a:t>(css</a:t>
            </a:r>
            <a:r>
              <a:rPr lang="ko-KR" altLang="en-US"/>
              <a:t> 통일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1/30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디버그 및 오류 수정</a:t>
            </a:r>
            <a:r>
              <a:rPr lang="en-US" altLang="ko-KR"/>
              <a:t>,</a:t>
            </a:r>
            <a:r>
              <a:rPr lang="ko-KR" altLang="en-US"/>
              <a:t> 샘플 데이터 제작 및 </a:t>
            </a:r>
            <a:r>
              <a:rPr lang="en-US" altLang="ko-KR"/>
              <a:t>ppt</a:t>
            </a:r>
            <a:r>
              <a:rPr lang="ko-KR" altLang="en-US"/>
              <a:t> 자료 제작 착수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1. Back,</a:t>
            </a:r>
            <a:r>
              <a:rPr lang="en-US" altLang="ko-KR" baseline="0" dirty="0" smtClean="0"/>
              <a:t> IDE, Back-Framework</a:t>
            </a:r>
          </a:p>
          <a:p>
            <a:pPr lvl="0">
              <a:defRPr/>
            </a:pPr>
            <a:r>
              <a:rPr lang="en-US" altLang="ko-KR" baseline="0" dirty="0" smtClean="0"/>
              <a:t>    - Java :: JDK 1.8</a:t>
            </a:r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VS code :: 1.74.3</a:t>
            </a:r>
          </a:p>
          <a:p>
            <a:r>
              <a:rPr lang="en-US" altLang="ko-KR" baseline="0" dirty="0" smtClean="0"/>
              <a:t>    - Eclipse(STS) ::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2.3.200.v20200604-0540 (Spring Tool Suite 3)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SQL Developer :: 22.2</a:t>
            </a:r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Spring ::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5.2.22.RELEASE</a:t>
            </a:r>
            <a:endParaRPr lang="en-US" altLang="ko-KR" baseline="0" dirty="0" smtClean="0"/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2. Front, Front-Framework</a:t>
            </a:r>
          </a:p>
          <a:p>
            <a:pPr lvl="0">
              <a:defRPr/>
            </a:pPr>
            <a:r>
              <a:rPr lang="en-US" altLang="ko-KR" baseline="0" dirty="0" smtClean="0"/>
              <a:t>    - HTML</a:t>
            </a:r>
          </a:p>
          <a:p>
            <a:pPr lvl="0">
              <a:defRPr/>
            </a:pPr>
            <a:r>
              <a:rPr lang="en-US" altLang="ko-KR" baseline="0" dirty="0" smtClean="0"/>
              <a:t>    - CSS</a:t>
            </a:r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Javascript</a:t>
            </a:r>
            <a:endParaRPr lang="en-US" altLang="ko-KR" baseline="0" dirty="0" smtClean="0"/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Bootstrap</a:t>
            </a:r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3. Server, DB, Version</a:t>
            </a:r>
          </a:p>
          <a:p>
            <a:pPr lvl="0">
              <a:defRPr/>
            </a:pPr>
            <a:r>
              <a:rPr lang="en-US" altLang="ko-KR" baseline="0" dirty="0" smtClean="0"/>
              <a:t>    - Apache-Tomcat :: Apache-Tomcat-8.5.84</a:t>
            </a:r>
          </a:p>
          <a:p>
            <a:pPr lvl="0"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    - Oracle Database :: Oracle 11G</a:t>
            </a:r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mybatis</a:t>
            </a:r>
            <a:r>
              <a:rPr lang="en-US" altLang="ko-KR" baseline="0" dirty="0" smtClean="0"/>
              <a:t> ::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3.5.7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</a:t>
            </a:r>
            <a:br>
              <a:rPr lang="en-US" altLang="ko-KR" baseline="0" dirty="0" smtClean="0"/>
            </a:b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Github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SourceTree</a:t>
            </a:r>
            <a:r>
              <a:rPr lang="en-US" altLang="ko-KR" baseline="0" dirty="0" smtClean="0"/>
              <a:t> :: 3.4.4</a:t>
            </a:r>
          </a:p>
          <a:p>
            <a:pPr lvl="0">
              <a:defRPr/>
            </a:pP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4. Library, API</a:t>
            </a:r>
            <a:endParaRPr lang="en-US" altLang="ko-KR" dirty="0" smtClean="0"/>
          </a:p>
          <a:p>
            <a:pPr lvl="0">
              <a:defRPr/>
            </a:pPr>
            <a:r>
              <a:rPr lang="en-US" altLang="ko-KR" baseline="0" dirty="0" smtClean="0"/>
              <a:t>    - jQuery (Ajax, </a:t>
            </a:r>
            <a:r>
              <a:rPr lang="en-US" altLang="ko-KR" baseline="0" dirty="0" err="1" smtClean="0"/>
              <a:t>Websocket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sock.js :: (</a:t>
            </a:r>
            <a:r>
              <a:rPr lang="en-US" altLang="ko-KR" baseline="0" dirty="0" err="1" smtClean="0"/>
              <a:t>websocket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라이브러리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chart.js :: (</a:t>
            </a:r>
            <a:r>
              <a:rPr lang="ko-KR" altLang="en-US" baseline="0" dirty="0" smtClean="0"/>
              <a:t>차트 라이브러리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commons-</a:t>
            </a:r>
            <a:r>
              <a:rPr lang="en-US" altLang="ko-KR" baseline="0" dirty="0" err="1" smtClean="0"/>
              <a:t>fileupload</a:t>
            </a:r>
            <a:r>
              <a:rPr lang="en-US" altLang="ko-KR" baseline="0" dirty="0" smtClean="0"/>
              <a:t> :: (</a:t>
            </a:r>
            <a:r>
              <a:rPr lang="ko-KR" altLang="en-US" baseline="0" dirty="0" smtClean="0"/>
              <a:t>파일 업로드 라이브러리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thumbnailator</a:t>
            </a:r>
            <a:r>
              <a:rPr lang="en-US" altLang="ko-KR" baseline="0" dirty="0" smtClean="0"/>
              <a:t> :: (</a:t>
            </a:r>
            <a:r>
              <a:rPr lang="ko-KR" altLang="en-US" baseline="0" dirty="0" err="1" smtClean="0"/>
              <a:t>썸네일</a:t>
            </a:r>
            <a:r>
              <a:rPr lang="ko-KR" altLang="en-US" baseline="0" dirty="0" smtClean="0"/>
              <a:t> 라이브러리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sweetalert2 :: alert</a:t>
            </a:r>
            <a:r>
              <a:rPr lang="ko-KR" altLang="en-US" baseline="0" dirty="0" smtClean="0"/>
              <a:t>같은 </a:t>
            </a:r>
            <a:r>
              <a:rPr lang="ko-KR" altLang="en-US" baseline="0" dirty="0" err="1" smtClean="0"/>
              <a:t>모달창</a:t>
            </a:r>
            <a:r>
              <a:rPr lang="ko-KR" altLang="en-US" baseline="0" dirty="0" smtClean="0"/>
              <a:t> 디자인 및 기능 추가가 가능한 라이브러리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    - </a:t>
            </a:r>
            <a:r>
              <a:rPr lang="ko-KR" altLang="en-US" baseline="0" dirty="0" smtClean="0"/>
              <a:t>카카오 지도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ko-KR" altLang="en-US" baseline="0" dirty="0" smtClean="0"/>
              <a:t>카카오 주소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다음 주소</a:t>
            </a:r>
            <a:r>
              <a:rPr lang="en-US" altLang="ko-KR" baseline="0" dirty="0" smtClean="0"/>
              <a:t>)</a:t>
            </a:r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ko-KR" altLang="en-US" baseline="0" dirty="0" smtClean="0"/>
              <a:t>네이버 로그인</a:t>
            </a:r>
            <a:endParaRPr lang="en-US" altLang="ko-KR" baseline="0" dirty="0" smtClean="0"/>
          </a:p>
          <a:p>
            <a:pPr lvl="0">
              <a:defRPr/>
            </a:pPr>
            <a:r>
              <a:rPr lang="en-US" altLang="ko-KR" baseline="0" dirty="0" smtClean="0"/>
              <a:t>    - </a:t>
            </a:r>
            <a:r>
              <a:rPr lang="en-US" altLang="ko-KR" baseline="0" dirty="0" err="1" smtClean="0"/>
              <a:t>JavaMail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A9F477F-86E0-469A-ABC4-6C5F5049B1BF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15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요구사항 시나리오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요구사항 정의서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/ </a:t>
            </a:r>
            <a:r>
              <a:rPr lang="ko-KR" altLang="en-US" baseline="0" dirty="0"/>
              <a:t>요구사항 명세서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dirty="0" err="1"/>
              <a:t>엔티티</a:t>
            </a:r>
            <a:r>
              <a:rPr lang="ko-KR" altLang="en-US" dirty="0"/>
              <a:t> </a:t>
            </a:r>
            <a:r>
              <a:rPr lang="ko-KR" altLang="en-US" dirty="0" smtClean="0"/>
              <a:t>정의서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개념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 정의서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개념 설계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관계 정의서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87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3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8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807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25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90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928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146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476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564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44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25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326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650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46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10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5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2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6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A52DC-21A2-4248-A9AF-9E9C04E613BC}" type="datetimeFigureOut">
              <a:rPr lang="ko-KR" altLang="en-US" smtClean="0"/>
              <a:t>2023-02-04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C51D-768B-4334-A0B9-D45DC09AE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1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9A24C-F901-4503-9589-19593EB4EAA4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2023-02-04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41224-577B-4027-A453-0F66CABD4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74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295510" y="2506979"/>
            <a:ext cx="7600979" cy="1596487"/>
            <a:chOff x="1915160" y="2506979"/>
            <a:chExt cx="7600979" cy="1596487"/>
          </a:xfrm>
        </p:grpSpPr>
        <p:sp>
          <p:nvSpPr>
            <p:cNvPr id="10" name="직사각형 9"/>
            <p:cNvSpPr/>
            <p:nvPr/>
          </p:nvSpPr>
          <p:spPr>
            <a:xfrm>
              <a:off x="1915160" y="2506979"/>
              <a:ext cx="3188468" cy="331913"/>
            </a:xfrm>
            <a:prstGeom prst="rect">
              <a:avLst/>
            </a:prstGeom>
            <a:solidFill>
              <a:srgbClr val="F4E410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62962" y="2827559"/>
              <a:ext cx="7253177" cy="127590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03474" y="2701370"/>
              <a:ext cx="3188468" cy="331913"/>
            </a:xfrm>
            <a:prstGeom prst="rect">
              <a:avLst/>
            </a:prstGeom>
            <a:solidFill>
              <a:srgbClr val="21A37D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26874" y="3084476"/>
            <a:ext cx="6886052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600" b="0" i="0" u="none" strike="noStrike" kern="1200" cap="none" spc="-30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Elephant"/>
                <a:ea typeface="나눔스퀘어 Light"/>
                <a:cs typeface="+mn-cs"/>
              </a:rPr>
              <a:t>GREEN MARKET</a:t>
            </a:r>
            <a:endParaRPr kumimoji="0" lang="ko-KR" altLang="en-US" sz="5600" b="0" i="0" u="none" strike="noStrike" kern="1200" cap="none" spc="-30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Elephant"/>
              <a:ea typeface="나눔스퀘어 Light"/>
              <a:cs typeface="+mn-cs"/>
            </a:endParaRPr>
          </a:p>
        </p:txBody>
      </p:sp>
      <p:sp>
        <p:nvSpPr>
          <p:cNvPr id="15" name="직각 삼각형 14"/>
          <p:cNvSpPr/>
          <p:nvPr/>
        </p:nvSpPr>
        <p:spPr>
          <a:xfrm flipH="1">
            <a:off x="0" y="5124893"/>
            <a:ext cx="12192000" cy="1733107"/>
          </a:xfrm>
          <a:prstGeom prst="rtTriangle">
            <a:avLst/>
          </a:prstGeom>
          <a:solidFill>
            <a:srgbClr val="F4E410">
              <a:alpha val="9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93198" y="6457890"/>
            <a:ext cx="25988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PPT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템플릿 출처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새별의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파워포인트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http:/bit.ly/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saebyeol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31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38525"/>
              </p:ext>
            </p:extLst>
          </p:nvPr>
        </p:nvGraphicFramePr>
        <p:xfrm>
          <a:off x="407872" y="1252095"/>
          <a:ext cx="5702642" cy="517011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73232">
                  <a:extLst>
                    <a:ext uri="{9D8B030D-6E8A-4147-A177-3AD203B41FA5}">
                      <a16:colId xmlns:a16="http://schemas.microsoft.com/office/drawing/2014/main" val="811693442"/>
                    </a:ext>
                  </a:extLst>
                </a:gridCol>
                <a:gridCol w="2305584">
                  <a:extLst>
                    <a:ext uri="{9D8B030D-6E8A-4147-A177-3AD203B41FA5}">
                      <a16:colId xmlns:a16="http://schemas.microsoft.com/office/drawing/2014/main" val="2074370404"/>
                    </a:ext>
                  </a:extLst>
                </a:gridCol>
                <a:gridCol w="2223826">
                  <a:extLst>
                    <a:ext uri="{9D8B030D-6E8A-4147-A177-3AD203B41FA5}">
                      <a16:colId xmlns:a16="http://schemas.microsoft.com/office/drawing/2014/main" val="3369457822"/>
                    </a:ext>
                  </a:extLst>
                </a:gridCol>
              </a:tblGrid>
              <a:tr h="4290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u="none" strike="noStrike" dirty="0" err="1">
                          <a:effectLst/>
                        </a:rPr>
                        <a:t>엔티티명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u="none" strike="noStrike" dirty="0">
                          <a:effectLst/>
                        </a:rPr>
                        <a:t>설명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800" u="none" strike="noStrike" dirty="0">
                          <a:effectLst/>
                        </a:rPr>
                        <a:t>포함되는 속성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3692211658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member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 에 가입된 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email, password , birth, address, </a:t>
                      </a:r>
                      <a:r>
                        <a:rPr lang="en-US" sz="800" u="none" strike="noStrike" dirty="0" smtClean="0">
                          <a:effectLst/>
                        </a:rPr>
                        <a:t>phone,</a:t>
                      </a:r>
                    </a:p>
                    <a:p>
                      <a:pPr algn="ctr" fontAlgn="ctr"/>
                      <a:r>
                        <a:rPr lang="en-US" sz="800" u="none" strike="noStrike" dirty="0" smtClean="0">
                          <a:effectLst/>
                        </a:rPr>
                        <a:t>name </a:t>
                      </a:r>
                      <a:r>
                        <a:rPr lang="en-US" sz="800" u="none" strike="noStrike" dirty="0">
                          <a:effectLst/>
                        </a:rPr>
                        <a:t>, nickname, type, </a:t>
                      </a:r>
                      <a:r>
                        <a:rPr lang="en-US" sz="800" u="none" strike="noStrike" dirty="0" err="1">
                          <a:effectLst/>
                        </a:rPr>
                        <a:t>regdate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2840157565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memberHistory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웹사이트 저장된 회원정보기록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email, </a:t>
                      </a:r>
                      <a:r>
                        <a:rPr lang="en-US" sz="800" u="none" strike="noStrike" dirty="0" err="1">
                          <a:effectLst/>
                        </a:rPr>
                        <a:t>trakingDate</a:t>
                      </a:r>
                      <a:r>
                        <a:rPr lang="en-US" sz="800" u="none" strike="noStrike" dirty="0">
                          <a:effectLst/>
                        </a:rPr>
                        <a:t>, 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1567471990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웹사이트 에 검색기능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keyword, email, </a:t>
                      </a:r>
                      <a:r>
                        <a:rPr lang="en-US" sz="800" u="none" strike="noStrike" dirty="0" err="1">
                          <a:effectLst/>
                        </a:rPr>
                        <a:t>regdate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2702391899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웹사이트에 등록된 상품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email, </a:t>
                      </a:r>
                      <a:r>
                        <a:rPr lang="en-US" sz="800" u="none" strike="noStrike" dirty="0" err="1">
                          <a:effectLst/>
                        </a:rPr>
                        <a:t>p_id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2356946826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productDetail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웹사이트 등록된 상품 상세정보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p_id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err="1">
                          <a:effectLst/>
                        </a:rPr>
                        <a:t>p_name</a:t>
                      </a:r>
                      <a:r>
                        <a:rPr lang="en-US" sz="800" u="none" strike="noStrike" dirty="0">
                          <a:effectLst/>
                        </a:rPr>
                        <a:t>, description, category, </a:t>
                      </a:r>
                      <a:endParaRPr lang="en-US" sz="8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800" u="none" strike="noStrike" dirty="0" err="1" smtClean="0">
                          <a:effectLst/>
                        </a:rPr>
                        <a:t>regdate</a:t>
                      </a:r>
                      <a:r>
                        <a:rPr lang="en-US" sz="800" u="none" strike="noStrike" dirty="0">
                          <a:effectLst/>
                        </a:rPr>
                        <a:t>, views, price, trade, </a:t>
                      </a:r>
                      <a:r>
                        <a:rPr lang="en-US" sz="800" u="none" strike="noStrike" dirty="0" err="1">
                          <a:effectLst/>
                        </a:rPr>
                        <a:t>lat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err="1">
                          <a:effectLst/>
                        </a:rPr>
                        <a:t>lng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3502037769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productPic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 등록된 상품사진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p_id, fileName, uploadPath, uuid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2326192496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웹사이트에 상품을 볼수있는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category, icon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3792740840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productHistory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웹사이트에 저장된 상품기록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err="1">
                          <a:effectLst/>
                        </a:rPr>
                        <a:t>p_id</a:t>
                      </a:r>
                      <a:r>
                        <a:rPr lang="en-US" sz="800" u="none" strike="noStrike" dirty="0">
                          <a:effectLst/>
                        </a:rPr>
                        <a:t>, category, </a:t>
                      </a:r>
                      <a:r>
                        <a:rPr lang="en-US" sz="800" u="none" strike="noStrike" dirty="0" err="1">
                          <a:effectLst/>
                        </a:rPr>
                        <a:t>trackDate</a:t>
                      </a:r>
                      <a:r>
                        <a:rPr lang="en-US" sz="800" u="none" strike="noStrike" dirty="0">
                          <a:effectLst/>
                        </a:rPr>
                        <a:t>, 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261025261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chatInfomation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웹사이트에서 만들어진 채팅방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c_id, 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745979386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chatMessage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만들어진 채팅방에서 채팅메세지를 주고받는다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err="1">
                          <a:effectLst/>
                        </a:rPr>
                        <a:t>c_id</a:t>
                      </a:r>
                      <a:r>
                        <a:rPr lang="en-US" sz="800" u="none" strike="noStrike" dirty="0">
                          <a:effectLst/>
                        </a:rPr>
                        <a:t>, message, </a:t>
                      </a:r>
                      <a:r>
                        <a:rPr lang="en-US" sz="800" u="none" strike="noStrike" dirty="0" err="1">
                          <a:effectLst/>
                        </a:rPr>
                        <a:t>messType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smtClean="0">
                          <a:effectLst/>
                        </a:rPr>
                        <a:t>sender,</a:t>
                      </a:r>
                    </a:p>
                    <a:p>
                      <a:pPr algn="ctr" fontAlgn="ctr"/>
                      <a:r>
                        <a:rPr lang="en-US" sz="800" u="none" strike="noStrike" dirty="0" err="1" smtClean="0">
                          <a:effectLst/>
                        </a:rPr>
                        <a:t>readm</a:t>
                      </a:r>
                      <a:r>
                        <a:rPr lang="en-US" sz="800" u="none" strike="noStrike" dirty="0" smtClean="0">
                          <a:effectLst/>
                        </a:rPr>
                        <a:t> </a:t>
                      </a:r>
                      <a:r>
                        <a:rPr lang="en-US" sz="800" u="none" strike="noStrike" dirty="0" err="1">
                          <a:effectLst/>
                        </a:rPr>
                        <a:t>send_date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3807449153"/>
                  </a:ext>
                </a:extLst>
              </a:tr>
              <a:tr h="4310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chatParticipants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채팅인원정보를 확인할수있다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idx</a:t>
                      </a:r>
                      <a:r>
                        <a:rPr lang="en-US" sz="800" u="none" strike="noStrike" dirty="0">
                          <a:effectLst/>
                        </a:rPr>
                        <a:t>, </a:t>
                      </a:r>
                      <a:r>
                        <a:rPr lang="en-US" sz="800" u="none" strike="noStrike" dirty="0" err="1">
                          <a:effectLst/>
                        </a:rPr>
                        <a:t>c_id</a:t>
                      </a:r>
                      <a:r>
                        <a:rPr lang="en-US" sz="800" u="none" strike="noStrike" dirty="0">
                          <a:effectLst/>
                        </a:rPr>
                        <a:t>, sender, </a:t>
                      </a:r>
                      <a:r>
                        <a:rPr lang="en-US" sz="800" u="none" strike="noStrike" dirty="0" err="1">
                          <a:effectLst/>
                        </a:rPr>
                        <a:t>join_date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938" marR="6938" marT="6938" marB="0" anchor="ctr"/>
                </a:tc>
                <a:extLst>
                  <a:ext uri="{0D108BD9-81ED-4DB2-BD59-A6C34878D82A}">
                    <a16:rowId xmlns:a16="http://schemas.microsoft.com/office/drawing/2014/main" val="124789564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1820" y="243116"/>
            <a:ext cx="461376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객체 정의서 </a:t>
            </a:r>
            <a:r>
              <a:rPr kumimoji="0" lang="en-US" altLang="ko-KR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&amp; </a:t>
            </a:r>
            <a:r>
              <a:rPr kumimoji="0" lang="ko-KR" altLang="en-US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관계 정의서</a:t>
            </a:r>
            <a:endParaRPr kumimoji="0" lang="ko-KR" altLang="en-US" sz="3200" b="0" i="0" u="none" strike="noStrike" kern="1200" cap="none" spc="0" normalizeH="0" baseline="0" dirty="0">
              <a:solidFill>
                <a:srgbClr val="003808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954155"/>
              </p:ext>
            </p:extLst>
          </p:nvPr>
        </p:nvGraphicFramePr>
        <p:xfrm>
          <a:off x="6236043" y="1630139"/>
          <a:ext cx="5524498" cy="44140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004454">
                  <a:extLst>
                    <a:ext uri="{9D8B030D-6E8A-4147-A177-3AD203B41FA5}">
                      <a16:colId xmlns:a16="http://schemas.microsoft.com/office/drawing/2014/main" val="467295912"/>
                    </a:ext>
                  </a:extLst>
                </a:gridCol>
                <a:gridCol w="3013364">
                  <a:extLst>
                    <a:ext uri="{9D8B030D-6E8A-4147-A177-3AD203B41FA5}">
                      <a16:colId xmlns:a16="http://schemas.microsoft.com/office/drawing/2014/main" val="2085147772"/>
                    </a:ext>
                  </a:extLst>
                </a:gridCol>
                <a:gridCol w="1506680">
                  <a:extLst>
                    <a:ext uri="{9D8B030D-6E8A-4147-A177-3AD203B41FA5}">
                      <a16:colId xmlns:a16="http://schemas.microsoft.com/office/drawing/2014/main" val="3344956837"/>
                    </a:ext>
                  </a:extLst>
                </a:gridCol>
              </a:tblGrid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기존 엔티티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관계 방향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관련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엔티티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1566822020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회원은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상품을 검색 할 수 있다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search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1783437165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search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개 이상의 검색을  확인 할 수 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3054830309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회원은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개 이상의 </a:t>
                      </a:r>
                      <a:r>
                        <a:rPr lang="ko-KR" altLang="en-US" sz="1000" u="none" strike="noStrike" dirty="0">
                          <a:effectLst/>
                        </a:rPr>
                        <a:t>상품을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등록 할 수 </a:t>
                      </a:r>
                      <a:r>
                        <a:rPr lang="ko-KR" altLang="en-US" sz="1000" u="none" strike="noStrike" dirty="0">
                          <a:effectLst/>
                        </a:rPr>
                        <a:t>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3773619733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개 상품은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명의 회원에게 </a:t>
                      </a:r>
                      <a:r>
                        <a:rPr lang="ko-KR" altLang="en-US" sz="1000" u="none" strike="noStrike" dirty="0">
                          <a:effectLst/>
                        </a:rPr>
                        <a:t>등록된다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268653441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개이상의 상품은 상품 상세보기를 할수있다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productDetail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3324913202"/>
                  </a:ext>
                </a:extLst>
              </a:tr>
              <a:tr h="4012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productDetail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개이상의 상품을볼때 사진을 볼수있다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productPic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4215987863"/>
                  </a:ext>
                </a:extLst>
              </a:tr>
              <a:tr h="401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상품은 카테고리를 지정할수 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669130446"/>
                  </a:ext>
                </a:extLst>
              </a:tr>
              <a:tr h="401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회원은 채팅방을 참여할수있다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chatInfomation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1129570252"/>
                  </a:ext>
                </a:extLst>
              </a:tr>
              <a:tr h="4012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chatInfomation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채팅방에서 채팅 메시지를 보낼수 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chatMessage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10046704"/>
                  </a:ext>
                </a:extLst>
              </a:tr>
              <a:tr h="401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채팅방에서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채팅 인원을 확인 할 수 </a:t>
                      </a:r>
                      <a:r>
                        <a:rPr lang="ko-KR" altLang="en-US" sz="1000" u="none" strike="noStrike" dirty="0">
                          <a:effectLst/>
                        </a:rPr>
                        <a:t>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chatParticipants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656" marR="8656" marT="8656" marB="0" anchor="ctr"/>
                </a:tc>
                <a:extLst>
                  <a:ext uri="{0D108BD9-81ED-4DB2-BD59-A6C34878D82A}">
                    <a16:rowId xmlns:a16="http://schemas.microsoft.com/office/drawing/2014/main" val="334304413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-12700"/>
            <a:ext cx="12192000" cy="127000"/>
          </a:xfrm>
          <a:prstGeom prst="rect">
            <a:avLst/>
          </a:prstGeom>
          <a:solidFill>
            <a:srgbClr val="21A37D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맑은 고딕"/>
              <a:ea typeface="나눔스퀘어 Light"/>
              <a:cs typeface="맑은 고딕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-152400" y="872219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</p:spTree>
    <p:extLst>
      <p:ext uri="{BB962C8B-B14F-4D97-AF65-F5344CB8AC3E}">
        <p14:creationId xmlns:p14="http://schemas.microsoft.com/office/powerpoint/2010/main" val="32672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574" y="-11640"/>
            <a:ext cx="11059201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12700"/>
            <a:ext cx="12192000" cy="127000"/>
          </a:xfrm>
          <a:prstGeom prst="rect">
            <a:avLst/>
          </a:prstGeom>
          <a:solidFill>
            <a:srgbClr val="21A37D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맑은 고딕"/>
              <a:ea typeface="나눔스퀘어 Light"/>
              <a:cs typeface="맑은 고딕"/>
            </a:endParaRPr>
          </a:p>
        </p:txBody>
      </p:sp>
      <p:sp>
        <p:nvSpPr>
          <p:cNvPr id="4" name="TextBox 7"/>
          <p:cNvSpPr txBox="1"/>
          <p:nvPr/>
        </p:nvSpPr>
        <p:spPr>
          <a:xfrm>
            <a:off x="141820" y="243116"/>
            <a:ext cx="267573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ER </a:t>
            </a:r>
            <a:r>
              <a:rPr kumimoji="0" lang="ko-KR" altLang="en-US" sz="3200" b="0" i="0" u="none" strike="noStrike" kern="1200" cap="none" spc="0" normalizeH="0" baseline="0" dirty="0">
                <a:solidFill>
                  <a:srgbClr val="003808"/>
                </a:solidFill>
                <a:latin typeface="나눔스퀘어 ExtraBold"/>
                <a:ea typeface="나눔스퀘어 ExtraBold"/>
              </a:rPr>
              <a:t>다이어그램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141820" y="243116"/>
            <a:ext cx="19656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DB </a:t>
            </a:r>
            <a:r>
              <a:rPr kumimoji="0" lang="ko-KR" altLang="en-US" sz="3200" b="0" i="0" u="none" strike="noStrike" kern="1200" cap="none" spc="0" normalizeH="0" baseline="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구조도</a:t>
            </a:r>
            <a:endParaRPr kumimoji="0" lang="ko-KR" altLang="en-US" sz="3200" b="0" i="0" u="none" strike="noStrike" kern="1200" cap="none" spc="0" normalizeH="0" baseline="0" dirty="0">
              <a:solidFill>
                <a:srgbClr val="003808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87100"/>
              </p:ext>
            </p:extLst>
          </p:nvPr>
        </p:nvGraphicFramePr>
        <p:xfrm>
          <a:off x="4165600" y="998154"/>
          <a:ext cx="1315336" cy="2431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600">
                  <a:extLst>
                    <a:ext uri="{9D8B030D-6E8A-4147-A177-3AD203B41FA5}">
                      <a16:colId xmlns:a16="http://schemas.microsoft.com/office/drawing/2014/main" val="3736890460"/>
                    </a:ext>
                  </a:extLst>
                </a:gridCol>
                <a:gridCol w="886736">
                  <a:extLst>
                    <a:ext uri="{9D8B030D-6E8A-4147-A177-3AD203B41FA5}">
                      <a16:colId xmlns:a16="http://schemas.microsoft.com/office/drawing/2014/main" val="1295887064"/>
                    </a:ext>
                  </a:extLst>
                </a:gridCol>
              </a:tblGrid>
              <a:tr h="2530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9295191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0996821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password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0315454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birth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4744386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8842523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518754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5656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nickname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0305066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9536604"/>
                  </a:ext>
                </a:extLst>
              </a:tr>
              <a:tr h="24207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regdate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52194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10868"/>
              </p:ext>
            </p:extLst>
          </p:nvPr>
        </p:nvGraphicFramePr>
        <p:xfrm>
          <a:off x="2086991" y="1333471"/>
          <a:ext cx="1437672" cy="1387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822">
                  <a:extLst>
                    <a:ext uri="{9D8B030D-6E8A-4147-A177-3AD203B41FA5}">
                      <a16:colId xmlns:a16="http://schemas.microsoft.com/office/drawing/2014/main" val="1157988688"/>
                    </a:ext>
                  </a:extLst>
                </a:gridCol>
                <a:gridCol w="1092850">
                  <a:extLst>
                    <a:ext uri="{9D8B030D-6E8A-4147-A177-3AD203B41FA5}">
                      <a16:colId xmlns:a16="http://schemas.microsoft.com/office/drawing/2014/main" val="976894522"/>
                    </a:ext>
                  </a:extLst>
                </a:gridCol>
              </a:tblGrid>
              <a:tr h="2875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memberHistory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42003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1259462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9888618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trakingDate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29553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840364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15133"/>
              </p:ext>
            </p:extLst>
          </p:nvPr>
        </p:nvGraphicFramePr>
        <p:xfrm>
          <a:off x="1650999" y="2977139"/>
          <a:ext cx="1142219" cy="1400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174">
                  <a:extLst>
                    <a:ext uri="{9D8B030D-6E8A-4147-A177-3AD203B41FA5}">
                      <a16:colId xmlns:a16="http://schemas.microsoft.com/office/drawing/2014/main" val="4081173947"/>
                    </a:ext>
                  </a:extLst>
                </a:gridCol>
                <a:gridCol w="777045">
                  <a:extLst>
                    <a:ext uri="{9D8B030D-6E8A-4147-A177-3AD203B41FA5}">
                      <a16:colId xmlns:a16="http://schemas.microsoft.com/office/drawing/2014/main" val="3874307018"/>
                    </a:ext>
                  </a:extLst>
                </a:gridCol>
              </a:tblGrid>
              <a:tr h="2750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search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13617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803602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search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6774313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0377342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109124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251961"/>
              </p:ext>
            </p:extLst>
          </p:nvPr>
        </p:nvGraphicFramePr>
        <p:xfrm>
          <a:off x="9369752" y="3539755"/>
          <a:ext cx="1304374" cy="8376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180">
                  <a:extLst>
                    <a:ext uri="{9D8B030D-6E8A-4147-A177-3AD203B41FA5}">
                      <a16:colId xmlns:a16="http://schemas.microsoft.com/office/drawing/2014/main" val="2539391359"/>
                    </a:ext>
                  </a:extLst>
                </a:gridCol>
                <a:gridCol w="894194">
                  <a:extLst>
                    <a:ext uri="{9D8B030D-6E8A-4147-A177-3AD203B41FA5}">
                      <a16:colId xmlns:a16="http://schemas.microsoft.com/office/drawing/2014/main" val="268981341"/>
                    </a:ext>
                  </a:extLst>
                </a:gridCol>
              </a:tblGrid>
              <a:tr h="2750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043357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6833945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icon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74067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903498"/>
              </p:ext>
            </p:extLst>
          </p:nvPr>
        </p:nvGraphicFramePr>
        <p:xfrm>
          <a:off x="7738135" y="976219"/>
          <a:ext cx="1359773" cy="3088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185">
                  <a:extLst>
                    <a:ext uri="{9D8B030D-6E8A-4147-A177-3AD203B41FA5}">
                      <a16:colId xmlns:a16="http://schemas.microsoft.com/office/drawing/2014/main" val="1324451826"/>
                    </a:ext>
                  </a:extLst>
                </a:gridCol>
                <a:gridCol w="1000588">
                  <a:extLst>
                    <a:ext uri="{9D8B030D-6E8A-4147-A177-3AD203B41FA5}">
                      <a16:colId xmlns:a16="http://schemas.microsoft.com/office/drawing/2014/main" val="2022644826"/>
                    </a:ext>
                  </a:extLst>
                </a:gridCol>
              </a:tblGrid>
              <a:tr h="2875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productDetail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31159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7269875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6508914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7159615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8805865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391497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views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507601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2107734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864785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2842718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364649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757976"/>
              </p:ext>
            </p:extLst>
          </p:nvPr>
        </p:nvGraphicFramePr>
        <p:xfrm>
          <a:off x="5856219" y="1957672"/>
          <a:ext cx="1261606" cy="1125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861">
                  <a:extLst>
                    <a:ext uri="{9D8B030D-6E8A-4147-A177-3AD203B41FA5}">
                      <a16:colId xmlns:a16="http://schemas.microsoft.com/office/drawing/2014/main" val="3489881594"/>
                    </a:ext>
                  </a:extLst>
                </a:gridCol>
                <a:gridCol w="880745">
                  <a:extLst>
                    <a:ext uri="{9D8B030D-6E8A-4147-A177-3AD203B41FA5}">
                      <a16:colId xmlns:a16="http://schemas.microsoft.com/office/drawing/2014/main" val="795164616"/>
                    </a:ext>
                  </a:extLst>
                </a:gridCol>
              </a:tblGrid>
              <a:tr h="2875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067653"/>
                  </a:ext>
                </a:extLst>
              </a:tr>
              <a:tr h="27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0110724"/>
                  </a:ext>
                </a:extLst>
              </a:tr>
              <a:tr h="27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0172793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44822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337449"/>
              </p:ext>
            </p:extLst>
          </p:nvPr>
        </p:nvGraphicFramePr>
        <p:xfrm>
          <a:off x="7730343" y="4577361"/>
          <a:ext cx="1368523" cy="1400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638">
                  <a:extLst>
                    <a:ext uri="{9D8B030D-6E8A-4147-A177-3AD203B41FA5}">
                      <a16:colId xmlns:a16="http://schemas.microsoft.com/office/drawing/2014/main" val="4047196331"/>
                    </a:ext>
                  </a:extLst>
                </a:gridCol>
                <a:gridCol w="1055885">
                  <a:extLst>
                    <a:ext uri="{9D8B030D-6E8A-4147-A177-3AD203B41FA5}">
                      <a16:colId xmlns:a16="http://schemas.microsoft.com/office/drawing/2014/main" val="2039821085"/>
                    </a:ext>
                  </a:extLst>
                </a:gridCol>
              </a:tblGrid>
              <a:tr h="2875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productPic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97076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uuid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1110109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9315291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fileName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69242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uploadPath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143285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755670"/>
              </p:ext>
            </p:extLst>
          </p:nvPr>
        </p:nvGraphicFramePr>
        <p:xfrm>
          <a:off x="10216803" y="1370564"/>
          <a:ext cx="1334664" cy="1700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914">
                  <a:extLst>
                    <a:ext uri="{9D8B030D-6E8A-4147-A177-3AD203B41FA5}">
                      <a16:colId xmlns:a16="http://schemas.microsoft.com/office/drawing/2014/main" val="266907797"/>
                    </a:ext>
                  </a:extLst>
                </a:gridCol>
                <a:gridCol w="924750">
                  <a:extLst>
                    <a:ext uri="{9D8B030D-6E8A-4147-A177-3AD203B41FA5}">
                      <a16:colId xmlns:a16="http://schemas.microsoft.com/office/drawing/2014/main" val="534576678"/>
                    </a:ext>
                  </a:extLst>
                </a:gridCol>
              </a:tblGrid>
              <a:tr h="2875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productHistory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441745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149532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9456342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034909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trakDate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5283099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19841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367877"/>
              </p:ext>
            </p:extLst>
          </p:nvPr>
        </p:nvGraphicFramePr>
        <p:xfrm>
          <a:off x="5628518" y="3644530"/>
          <a:ext cx="1484035" cy="8376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587">
                  <a:extLst>
                    <a:ext uri="{9D8B030D-6E8A-4147-A177-3AD203B41FA5}">
                      <a16:colId xmlns:a16="http://schemas.microsoft.com/office/drawing/2014/main" val="3028882531"/>
                    </a:ext>
                  </a:extLst>
                </a:gridCol>
                <a:gridCol w="1034448">
                  <a:extLst>
                    <a:ext uri="{9D8B030D-6E8A-4147-A177-3AD203B41FA5}">
                      <a16:colId xmlns:a16="http://schemas.microsoft.com/office/drawing/2014/main" val="1238572367"/>
                    </a:ext>
                  </a:extLst>
                </a:gridCol>
              </a:tblGrid>
              <a:tr h="2750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chatInfomation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244314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953972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8943529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5763"/>
              </p:ext>
            </p:extLst>
          </p:nvPr>
        </p:nvGraphicFramePr>
        <p:xfrm>
          <a:off x="5576031" y="4878919"/>
          <a:ext cx="1580596" cy="14002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7753">
                  <a:extLst>
                    <a:ext uri="{9D8B030D-6E8A-4147-A177-3AD203B41FA5}">
                      <a16:colId xmlns:a16="http://schemas.microsoft.com/office/drawing/2014/main" val="2255385536"/>
                    </a:ext>
                  </a:extLst>
                </a:gridCol>
                <a:gridCol w="1202843">
                  <a:extLst>
                    <a:ext uri="{9D8B030D-6E8A-4147-A177-3AD203B41FA5}">
                      <a16:colId xmlns:a16="http://schemas.microsoft.com/office/drawing/2014/main" val="778647088"/>
                    </a:ext>
                  </a:extLst>
                </a:gridCol>
              </a:tblGrid>
              <a:tr h="2750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chatParticipants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430812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444216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4247660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sender_email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3610599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join_date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867484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81121"/>
              </p:ext>
            </p:extLst>
          </p:nvPr>
        </p:nvGraphicFramePr>
        <p:xfrm>
          <a:off x="3318832" y="4063366"/>
          <a:ext cx="1320325" cy="22379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310">
                  <a:extLst>
                    <a:ext uri="{9D8B030D-6E8A-4147-A177-3AD203B41FA5}">
                      <a16:colId xmlns:a16="http://schemas.microsoft.com/office/drawing/2014/main" val="903964838"/>
                    </a:ext>
                  </a:extLst>
                </a:gridCol>
                <a:gridCol w="984015">
                  <a:extLst>
                    <a:ext uri="{9D8B030D-6E8A-4147-A177-3AD203B41FA5}">
                      <a16:colId xmlns:a16="http://schemas.microsoft.com/office/drawing/2014/main" val="3025147196"/>
                    </a:ext>
                  </a:extLst>
                </a:gridCol>
              </a:tblGrid>
              <a:tr h="27505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chatMessage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16887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9992454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3009856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message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7058937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messType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9079557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906988"/>
                  </a:ext>
                </a:extLst>
              </a:tr>
              <a:tr h="275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8442358"/>
                  </a:ext>
                </a:extLst>
              </a:tr>
              <a:tr h="2875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3213942"/>
                  </a:ext>
                </a:extLst>
              </a:tr>
            </a:tbl>
          </a:graphicData>
        </a:graphic>
      </p:graphicFrame>
      <p:cxnSp>
        <p:nvCxnSpPr>
          <p:cNvPr id="16" name="꺾인 연결선 15"/>
          <p:cNvCxnSpPr>
            <a:stCxn id="9" idx="3"/>
            <a:endCxn id="8" idx="1"/>
          </p:cNvCxnSpPr>
          <p:nvPr/>
        </p:nvCxnSpPr>
        <p:spPr>
          <a:xfrm>
            <a:off x="7117825" y="2520287"/>
            <a:ext cx="620310" cy="0"/>
          </a:xfrm>
          <a:prstGeom prst="straightConnector1">
            <a:avLst/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8" idx="3"/>
            <a:endCxn id="7" idx="0"/>
          </p:cNvCxnSpPr>
          <p:nvPr/>
        </p:nvCxnSpPr>
        <p:spPr>
          <a:xfrm>
            <a:off x="9097908" y="2520287"/>
            <a:ext cx="924031" cy="1019468"/>
          </a:xfrm>
          <a:prstGeom prst="bentConnector2">
            <a:avLst/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0" idx="0"/>
            <a:endCxn id="8" idx="2"/>
          </p:cNvCxnSpPr>
          <p:nvPr/>
        </p:nvCxnSpPr>
        <p:spPr>
          <a:xfrm flipV="1">
            <a:off x="8414604" y="4064356"/>
            <a:ext cx="3417" cy="513005"/>
          </a:xfrm>
          <a:prstGeom prst="straightConnector1">
            <a:avLst/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2" idx="3"/>
            <a:endCxn id="8" idx="1"/>
          </p:cNvCxnSpPr>
          <p:nvPr/>
        </p:nvCxnSpPr>
        <p:spPr>
          <a:xfrm flipV="1">
            <a:off x="7112553" y="2520287"/>
            <a:ext cx="625582" cy="1543079"/>
          </a:xfrm>
          <a:prstGeom prst="bentConnector3">
            <a:avLst>
              <a:gd name="adj1" fmla="val 50000"/>
            </a:avLst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3" idx="0"/>
            <a:endCxn id="12" idx="2"/>
          </p:cNvCxnSpPr>
          <p:nvPr/>
        </p:nvCxnSpPr>
        <p:spPr>
          <a:xfrm flipV="1">
            <a:off x="6366329" y="4482203"/>
            <a:ext cx="4206" cy="396716"/>
          </a:xfrm>
          <a:prstGeom prst="straightConnector1">
            <a:avLst/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4" idx="3"/>
            <a:endCxn id="12" idx="1"/>
          </p:cNvCxnSpPr>
          <p:nvPr/>
        </p:nvCxnSpPr>
        <p:spPr>
          <a:xfrm flipV="1">
            <a:off x="4639157" y="4063366"/>
            <a:ext cx="989361" cy="1118981"/>
          </a:xfrm>
          <a:prstGeom prst="bentConnector3">
            <a:avLst>
              <a:gd name="adj1" fmla="val 50000"/>
            </a:avLst>
          </a:prstGeom>
          <a:ln w="25400">
            <a:solidFill>
              <a:srgbClr val="FF7D7D"/>
            </a:solidFill>
            <a:miter lim="800000"/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9" idx="1"/>
            <a:endCxn id="4" idx="3"/>
          </p:cNvCxnSpPr>
          <p:nvPr/>
        </p:nvCxnSpPr>
        <p:spPr>
          <a:xfrm rot="10800000">
            <a:off x="5480937" y="2214027"/>
            <a:ext cx="375283" cy="306261"/>
          </a:xfrm>
          <a:prstGeom prst="bentConnector3">
            <a:avLst>
              <a:gd name="adj1" fmla="val 50000"/>
            </a:avLst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8" idx="0"/>
            <a:endCxn id="11" idx="0"/>
          </p:cNvCxnSpPr>
          <p:nvPr/>
        </p:nvCxnSpPr>
        <p:spPr>
          <a:xfrm rot="16200000" flipH="1">
            <a:off x="9453905" y="-59666"/>
            <a:ext cx="394345" cy="2466114"/>
          </a:xfrm>
          <a:prstGeom prst="bentConnector3">
            <a:avLst>
              <a:gd name="adj1" fmla="val -57970"/>
            </a:avLst>
          </a:prstGeom>
          <a:ln w="254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4" idx="0"/>
            <a:endCxn id="5" idx="0"/>
          </p:cNvCxnSpPr>
          <p:nvPr/>
        </p:nvCxnSpPr>
        <p:spPr>
          <a:xfrm rot="16200000" flipH="1" flipV="1">
            <a:off x="3646889" y="157091"/>
            <a:ext cx="335317" cy="2017441"/>
          </a:xfrm>
          <a:prstGeom prst="bentConnector3">
            <a:avLst>
              <a:gd name="adj1" fmla="val -68174"/>
            </a:avLst>
          </a:prstGeom>
          <a:ln w="254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>
            <a:off x="-152400" y="913022"/>
            <a:ext cx="2715459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cxnSp>
        <p:nvCxnSpPr>
          <p:cNvPr id="238" name="꺾인 연결선 237"/>
          <p:cNvCxnSpPr>
            <a:stCxn id="4" idx="1"/>
            <a:endCxn id="6" idx="3"/>
          </p:cNvCxnSpPr>
          <p:nvPr/>
        </p:nvCxnSpPr>
        <p:spPr>
          <a:xfrm rot="10800000" flipV="1">
            <a:off x="2793218" y="2214025"/>
            <a:ext cx="1372382" cy="1463257"/>
          </a:xfrm>
          <a:prstGeom prst="bentConnector3">
            <a:avLst>
              <a:gd name="adj1" fmla="val 28716"/>
            </a:avLst>
          </a:prstGeom>
          <a:ln w="254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sm" len="sm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꺾인 연결선 32"/>
          <p:cNvCxnSpPr>
            <a:stCxn id="13" idx="1"/>
            <a:endCxn id="4" idx="2"/>
          </p:cNvCxnSpPr>
          <p:nvPr/>
        </p:nvCxnSpPr>
        <p:spPr>
          <a:xfrm rot="10800000">
            <a:off x="4823269" y="3429899"/>
            <a:ext cx="752763" cy="2149164"/>
          </a:xfrm>
          <a:prstGeom prst="bentConnector2">
            <a:avLst/>
          </a:prstGeom>
          <a:ln w="25400">
            <a:solidFill>
              <a:srgbClr val="FF7D7D"/>
            </a:solidFill>
            <a:headEnd type="none" w="sm" len="sm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85273"/>
              </p:ext>
            </p:extLst>
          </p:nvPr>
        </p:nvGraphicFramePr>
        <p:xfrm>
          <a:off x="205562" y="2018037"/>
          <a:ext cx="5513155" cy="2840967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64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3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3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41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65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644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64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094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2927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927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927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7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3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password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birth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NUMBER(8)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전화번호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phone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CHAR(13)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닉네임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nickname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UNIQUE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+</a:t>
                      </a: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seq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구분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관리자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 /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92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regdate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927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68635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altLang="ko-KR" sz="800" u="none" strike="noStrike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맑은 고딕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u="none" strike="noStrike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326" marR="9326" marT="9326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1820" y="243116"/>
            <a:ext cx="2540419" cy="574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003808"/>
                </a:solidFill>
                <a:latin typeface="나눔스퀘어 ExtraBold"/>
                <a:ea typeface="나눔스퀘어 ExtraBold"/>
              </a:rPr>
              <a:t>테이블 명세서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-152400" y="930275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98848"/>
              </p:ext>
            </p:extLst>
          </p:nvPr>
        </p:nvGraphicFramePr>
        <p:xfrm>
          <a:off x="6048375" y="1391427"/>
          <a:ext cx="5803930" cy="222806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2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8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55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08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74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10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03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778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68151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로그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3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57">
                <a:tc rowSpan="2"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memberHistory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151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15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 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trakingDate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15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 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IN /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151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953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81700"/>
              </p:ext>
            </p:extLst>
          </p:nvPr>
        </p:nvGraphicFramePr>
        <p:xfrm>
          <a:off x="5917986" y="4071378"/>
          <a:ext cx="6068191" cy="202995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37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37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2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9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7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89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27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63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049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5773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 테이블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867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67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 로그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68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6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86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86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886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검색자 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회원이 아닌 사람도 검색 가능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8867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6469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-76202"/>
            <a:ext cx="2438400" cy="160423"/>
          </a:xfrm>
          <a:prstGeom prst="rect">
            <a:avLst/>
          </a:prstGeom>
          <a:solidFill>
            <a:srgbClr val="063A1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384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768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152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536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-152400" y="930275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05329"/>
              </p:ext>
            </p:extLst>
          </p:nvPr>
        </p:nvGraphicFramePr>
        <p:xfrm>
          <a:off x="486187" y="1186423"/>
          <a:ext cx="4664293" cy="134229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50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77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27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5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07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73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66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33236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테이블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236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236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등록 카테고리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23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3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23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icon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NVARCHAR2(150)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236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641">
                <a:tc gridSpan="13"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 기기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 가전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생활주방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유아동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의류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잡화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뷰티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미용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스포츠 레저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endParaRPr lang="ko-KR" altLang="en-US" sz="800" u="none" strike="noStrike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취미 게임 음반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도서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중고차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가공식품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반려동물 물품</a:t>
                      </a:r>
                      <a:r>
                        <a:rPr lang="en-US" altLang="ko-KR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 중고물품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TextBox 7"/>
          <p:cNvSpPr txBox="1"/>
          <p:nvPr/>
        </p:nvSpPr>
        <p:spPr>
          <a:xfrm>
            <a:off x="141820" y="243116"/>
            <a:ext cx="2540419" cy="574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3808"/>
                </a:solidFill>
                <a:latin typeface="나눔스퀘어 ExtraBold"/>
                <a:ea typeface="나눔스퀘어 ExtraBold"/>
              </a:rPr>
              <a:t>테이블 명세서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90595"/>
              </p:ext>
            </p:extLst>
          </p:nvPr>
        </p:nvGraphicFramePr>
        <p:xfrm>
          <a:off x="5573423" y="1463036"/>
          <a:ext cx="6204614" cy="2585427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40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33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92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3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33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33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39268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68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productDetail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268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상세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nvarchar2(150)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nclob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조회수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views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price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거래중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TRADE /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완료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CLEAR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희망 장소 위도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지정 안 함 가능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26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희망 장소 경도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지정 안 함 가능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268">
                <a:tc gridSpan="1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4501">
                <a:tc gridSpan="1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8727" marR="8727" marT="8727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31736"/>
              </p:ext>
            </p:extLst>
          </p:nvPr>
        </p:nvGraphicFramePr>
        <p:xfrm>
          <a:off x="714125" y="2678007"/>
          <a:ext cx="4305142" cy="165628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36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0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68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8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24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69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22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22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44899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상품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99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899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회원별 등록 상품 목록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89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89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89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89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899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757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634900"/>
              </p:ext>
            </p:extLst>
          </p:nvPr>
        </p:nvGraphicFramePr>
        <p:xfrm>
          <a:off x="350308" y="4493684"/>
          <a:ext cx="5277268" cy="198715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90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98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1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3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03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03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13636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사진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509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productPic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509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별 등록 사진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0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50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50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이름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fileName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635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파일 경로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uploadPath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varchar2(250)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파일 업로드 일자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0000\00\00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509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고유 식별자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uuid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509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536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85478"/>
              </p:ext>
            </p:extLst>
          </p:nvPr>
        </p:nvGraphicFramePr>
        <p:xfrm>
          <a:off x="5976861" y="4363280"/>
          <a:ext cx="5801176" cy="18672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22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1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58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21">
                  <a:extLst>
                    <a:ext uri="{9D8B030D-6E8A-4147-A177-3AD203B41FA5}">
                      <a16:colId xmlns:a16="http://schemas.microsoft.com/office/drawing/2014/main" val="2121974703"/>
                    </a:ext>
                  </a:extLst>
                </a:gridCol>
                <a:gridCol w="5252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934">
                  <a:extLst>
                    <a:ext uri="{9D8B030D-6E8A-4147-A177-3AD203B41FA5}">
                      <a16:colId xmlns:a16="http://schemas.microsoft.com/office/drawing/2014/main" val="821422955"/>
                    </a:ext>
                  </a:extLst>
                </a:gridCol>
                <a:gridCol w="5346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223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3466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6971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로그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71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productHistory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7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7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7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7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823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category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nvarchar2(20)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68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 일자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trakDate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97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 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 </a:t>
                      </a:r>
                      <a:r>
                        <a:rPr lang="en-US" altLang="ko-KR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IN / </a:t>
                      </a:r>
                      <a:r>
                        <a:rPr lang="ko-KR" altLang="en-US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삭제 </a:t>
                      </a:r>
                      <a:r>
                        <a:rPr lang="en-US" altLang="ko-KR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OUT / </a:t>
                      </a:r>
                      <a:r>
                        <a:rPr lang="ko-KR" altLang="en-US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완료 </a:t>
                      </a:r>
                      <a:r>
                        <a:rPr lang="en-US" altLang="ko-KR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TRADE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971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486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0" y="-76202"/>
            <a:ext cx="2438400" cy="160423"/>
          </a:xfrm>
          <a:prstGeom prst="rect">
            <a:avLst/>
          </a:prstGeom>
          <a:solidFill>
            <a:srgbClr val="063A1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384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768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152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7536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-152400" y="930275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sp>
        <p:nvSpPr>
          <p:cNvPr id="14" name="TextBox 7"/>
          <p:cNvSpPr txBox="1"/>
          <p:nvPr/>
        </p:nvSpPr>
        <p:spPr>
          <a:xfrm>
            <a:off x="141820" y="243116"/>
            <a:ext cx="2540419" cy="574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003808"/>
                </a:solidFill>
                <a:latin typeface="나눔스퀘어 ExtraBold"/>
                <a:ea typeface="나눔스퀘어 ExtraBold"/>
              </a:rPr>
              <a:t>테이블 명세서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32889"/>
              </p:ext>
            </p:extLst>
          </p:nvPr>
        </p:nvGraphicFramePr>
        <p:xfrm>
          <a:off x="322089" y="1712852"/>
          <a:ext cx="5215036" cy="1716147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7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4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1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5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40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91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66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2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61091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정보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091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chatInfomation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091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09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9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091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091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510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280211"/>
              </p:ext>
            </p:extLst>
          </p:nvPr>
        </p:nvGraphicFramePr>
        <p:xfrm>
          <a:off x="5769428" y="1197551"/>
          <a:ext cx="6178703" cy="254245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3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2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6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43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37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7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86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77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57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15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22322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 참여자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322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chatParticipants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322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참여자 정보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32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32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32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32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발신 회원 이메일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sender_email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322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최초 접속 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join_date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322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560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9934"/>
              </p:ext>
            </p:extLst>
          </p:nvPr>
        </p:nvGraphicFramePr>
        <p:xfrm>
          <a:off x="1632858" y="3951930"/>
          <a:ext cx="6280968" cy="2630273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47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60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61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74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8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6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9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9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420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 메시지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gridSpan="4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Table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23-01-06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row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</a:rPr>
                        <a:t>11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411" marR="9411" marT="941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0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김예림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v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00"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 메서지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Atribute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Column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Default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인덱스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채팅방 아이디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c_id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message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nclob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 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messType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varchar(10)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 / IMG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 송신자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VARCHAR2(50)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읽기 여부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read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char(1)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읽음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0 / </a:t>
                      </a: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 읽음 </a:t>
                      </a: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420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날짜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send_date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NOT NULL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sysdate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4200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9873">
                <a:tc gridSpan="13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　</a:t>
                      </a: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vl="0" algn="ctr">
                        <a:defRPr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411" marR="9411" marT="9411" marB="0" anchor="ctr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0" y="-76202"/>
            <a:ext cx="2438400" cy="160423"/>
          </a:xfrm>
          <a:prstGeom prst="rect">
            <a:avLst/>
          </a:prstGeom>
          <a:solidFill>
            <a:srgbClr val="063A1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384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768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152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7536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6FAF4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직선 연결선 173"/>
          <p:cNvCxnSpPr>
            <a:stCxn id="12" idx="1"/>
            <a:endCxn id="47" idx="3"/>
          </p:cNvCxnSpPr>
          <p:nvPr/>
        </p:nvCxnSpPr>
        <p:spPr>
          <a:xfrm flipH="1">
            <a:off x="3559820" y="3030354"/>
            <a:ext cx="4737966" cy="107627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28" name="직선 연결선 227"/>
          <p:cNvCxnSpPr>
            <a:stCxn id="138" idx="2"/>
            <a:endCxn id="57" idx="1"/>
          </p:cNvCxnSpPr>
          <p:nvPr/>
        </p:nvCxnSpPr>
        <p:spPr>
          <a:xfrm flipH="1" flipV="1">
            <a:off x="2608833" y="5697198"/>
            <a:ext cx="798797" cy="39460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sp>
        <p:nvSpPr>
          <p:cNvPr id="4" name="직사각형 3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822" y="141939"/>
            <a:ext cx="215475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595347"/>
                </a:solidFill>
                <a:latin typeface="나눔스퀘어 ExtraBold"/>
                <a:ea typeface="나눔스퀘어 ExtraBold"/>
              </a:rPr>
              <a:t>페이지 구성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718457" y="782299"/>
            <a:ext cx="11497021" cy="0"/>
          </a:xfrm>
          <a:prstGeom prst="line">
            <a:avLst/>
          </a:prstGeom>
          <a:noFill/>
          <a:ln w="6350" cap="flat" cmpd="sng" algn="ctr">
            <a:solidFill>
              <a:srgbClr val="F4E410"/>
            </a:solidFill>
            <a:prstDash val="solid"/>
            <a:miter/>
          </a:ln>
          <a:effectLst/>
        </p:spPr>
      </p:cxnSp>
      <p:sp>
        <p:nvSpPr>
          <p:cNvPr id="11" name="한쪽 모서리가 잘린 사각형 6"/>
          <p:cNvSpPr/>
          <p:nvPr/>
        </p:nvSpPr>
        <p:spPr>
          <a:xfrm>
            <a:off x="5438827" y="3202703"/>
            <a:ext cx="2183510" cy="432099"/>
          </a:xfrm>
          <a:prstGeom prst="snip1Rect">
            <a:avLst>
              <a:gd name="adj" fmla="val 0"/>
            </a:avLst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b="0" i="0" u="none" strike="noStrike" kern="0" cap="none" spc="0" normalizeH="0" baseline="0" dirty="0">
                <a:solidFill>
                  <a:srgbClr val="D9E3E1">
                    <a:lumMod val="10000"/>
                  </a:srgbClr>
                </a:solidFill>
                <a:effectLst/>
                <a:uLnTx/>
                <a:uFillTx/>
                <a:latin typeface="Elephant"/>
                <a:ea typeface="나눔고딕"/>
                <a:cs typeface="+mn-cs"/>
              </a:rPr>
              <a:t>Green Market</a:t>
            </a:r>
            <a:endParaRPr kumimoji="0" lang="en-US" altLang="ko-KR" sz="2200" b="0" i="0" u="none" strike="noStrike" kern="0" cap="none" spc="0" normalizeH="0" baseline="0" dirty="0">
              <a:solidFill>
                <a:srgbClr val="D9E3E1">
                  <a:lumMod val="10000"/>
                </a:srgbClr>
              </a:solidFill>
              <a:latin typeface="Elephant"/>
              <a:ea typeface="나눔고딕"/>
              <a:cs typeface="+mn-cs"/>
            </a:endParaRPr>
          </a:p>
        </p:txBody>
      </p:sp>
      <p:sp>
        <p:nvSpPr>
          <p:cNvPr id="12" name="한쪽 모서리가 잘린 사각형 41"/>
          <p:cNvSpPr/>
          <p:nvPr/>
        </p:nvSpPr>
        <p:spPr>
          <a:xfrm>
            <a:off x="7759884" y="2674305"/>
            <a:ext cx="1075804" cy="356049"/>
          </a:xfrm>
          <a:prstGeom prst="snip1Rect">
            <a:avLst>
              <a:gd name="adj" fmla="val 0"/>
            </a:avLst>
          </a:prstGeom>
          <a:solidFill>
            <a:srgbClr val="21A37D">
              <a:lumMod val="5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0" cap="none" spc="300" normalizeH="0" baseline="0"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관리자</a:t>
            </a:r>
          </a:p>
        </p:txBody>
      </p:sp>
      <p:sp>
        <p:nvSpPr>
          <p:cNvPr id="19" name="한쪽 모서리가 잘린 사각형 41"/>
          <p:cNvSpPr/>
          <p:nvPr/>
        </p:nvSpPr>
        <p:spPr>
          <a:xfrm>
            <a:off x="3018778" y="3348448"/>
            <a:ext cx="1075804" cy="356049"/>
          </a:xfrm>
          <a:prstGeom prst="snip1Rect">
            <a:avLst>
              <a:gd name="adj" fmla="val 0"/>
            </a:avLst>
          </a:prstGeom>
          <a:solidFill>
            <a:srgbClr val="21A37D">
              <a:lumMod val="5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500" b="1" i="0" u="none" strike="noStrike" kern="0" cap="none" spc="300" normalizeH="0" baseline="0" dirty="0"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  <a:cs typeface="+mn-cs"/>
              </a:rPr>
              <a:t>회원</a:t>
            </a:r>
          </a:p>
        </p:txBody>
      </p:sp>
      <p:sp>
        <p:nvSpPr>
          <p:cNvPr id="25" name="한쪽 모서리가 잘린 사각형 41"/>
          <p:cNvSpPr/>
          <p:nvPr/>
        </p:nvSpPr>
        <p:spPr>
          <a:xfrm>
            <a:off x="7861028" y="2219223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로그 아웃</a:t>
            </a:r>
          </a:p>
        </p:txBody>
      </p:sp>
      <p:sp>
        <p:nvSpPr>
          <p:cNvPr id="26" name="한쪽 모서리가 잘린 사각형 41"/>
          <p:cNvSpPr/>
          <p:nvPr/>
        </p:nvSpPr>
        <p:spPr>
          <a:xfrm>
            <a:off x="9158476" y="2190195"/>
            <a:ext cx="112394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현황 관리</a:t>
            </a:r>
          </a:p>
        </p:txBody>
      </p:sp>
      <p:sp>
        <p:nvSpPr>
          <p:cNvPr id="27" name="한쪽 모서리가 잘린 사각형 41"/>
          <p:cNvSpPr/>
          <p:nvPr/>
        </p:nvSpPr>
        <p:spPr>
          <a:xfrm>
            <a:off x="9158476" y="2707644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서버 설정</a:t>
            </a:r>
          </a:p>
        </p:txBody>
      </p:sp>
      <p:sp>
        <p:nvSpPr>
          <p:cNvPr id="28" name="한쪽 모서리가 잘린 사각형 41"/>
          <p:cNvSpPr/>
          <p:nvPr/>
        </p:nvSpPr>
        <p:spPr>
          <a:xfrm>
            <a:off x="9158476" y="3203618"/>
            <a:ext cx="1123946" cy="290993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카테고리 관리</a:t>
            </a:r>
          </a:p>
        </p:txBody>
      </p:sp>
      <p:sp>
        <p:nvSpPr>
          <p:cNvPr id="29" name="한쪽 모서리가 잘린 사각형 41"/>
          <p:cNvSpPr/>
          <p:nvPr/>
        </p:nvSpPr>
        <p:spPr>
          <a:xfrm>
            <a:off x="10421375" y="1962601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현황</a:t>
            </a:r>
          </a:p>
        </p:txBody>
      </p:sp>
      <p:sp>
        <p:nvSpPr>
          <p:cNvPr id="30" name="한쪽 모서리가 잘린 사각형 41"/>
          <p:cNvSpPr/>
          <p:nvPr/>
        </p:nvSpPr>
        <p:spPr>
          <a:xfrm>
            <a:off x="10421375" y="2405214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회원 현황</a:t>
            </a:r>
          </a:p>
        </p:txBody>
      </p:sp>
      <p:sp>
        <p:nvSpPr>
          <p:cNvPr id="31" name="한쪽 모서리가 잘린 사각형 41"/>
          <p:cNvSpPr/>
          <p:nvPr/>
        </p:nvSpPr>
        <p:spPr>
          <a:xfrm>
            <a:off x="9158476" y="3737692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카테고리 등록</a:t>
            </a:r>
          </a:p>
        </p:txBody>
      </p:sp>
      <p:sp>
        <p:nvSpPr>
          <p:cNvPr id="32" name="한쪽 모서리가 잘린 사각형 41"/>
          <p:cNvSpPr/>
          <p:nvPr/>
        </p:nvSpPr>
        <p:spPr>
          <a:xfrm>
            <a:off x="9158476" y="4271766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카테고리 수정</a:t>
            </a:r>
          </a:p>
        </p:txBody>
      </p:sp>
      <p:sp>
        <p:nvSpPr>
          <p:cNvPr id="33" name="한쪽 모서리가 잘린 사각형 41"/>
          <p:cNvSpPr/>
          <p:nvPr/>
        </p:nvSpPr>
        <p:spPr>
          <a:xfrm>
            <a:off x="9158476" y="4790403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카테고리 삭제</a:t>
            </a:r>
          </a:p>
        </p:txBody>
      </p:sp>
      <p:sp>
        <p:nvSpPr>
          <p:cNvPr id="34" name="한쪽 모서리가 잘린 사각형 41"/>
          <p:cNvSpPr/>
          <p:nvPr/>
        </p:nvSpPr>
        <p:spPr>
          <a:xfrm>
            <a:off x="5587657" y="4037617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중고 거래</a:t>
            </a:r>
          </a:p>
        </p:txBody>
      </p:sp>
      <p:sp>
        <p:nvSpPr>
          <p:cNvPr id="35" name="한쪽 모서리가 잘린 사각형 41"/>
          <p:cNvSpPr/>
          <p:nvPr/>
        </p:nvSpPr>
        <p:spPr>
          <a:xfrm>
            <a:off x="6500969" y="4031433"/>
            <a:ext cx="112394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>
                <a:latin typeface="나눔고딕"/>
                <a:ea typeface="나눔고딕"/>
              </a:rPr>
              <a:t>인기 검색어</a:t>
            </a:r>
            <a:endParaRPr kumimoji="0" lang="ko-KR" altLang="en-US" sz="1200" b="1" i="0" u="none" strike="noStrike" kern="0" cap="none" normalizeH="0" baseline="0"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36" name="한쪽 모서리가 잘린 사각형 41"/>
          <p:cNvSpPr/>
          <p:nvPr/>
        </p:nvSpPr>
        <p:spPr>
          <a:xfrm>
            <a:off x="7658677" y="4033343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검색</a:t>
            </a:r>
          </a:p>
        </p:txBody>
      </p:sp>
      <p:sp>
        <p:nvSpPr>
          <p:cNvPr id="37" name="한쪽 모서리가 잘린 사각형 41"/>
          <p:cNvSpPr/>
          <p:nvPr/>
        </p:nvSpPr>
        <p:spPr>
          <a:xfrm>
            <a:off x="6241518" y="4691231"/>
            <a:ext cx="1123946" cy="290993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리스트</a:t>
            </a:r>
          </a:p>
        </p:txBody>
      </p:sp>
      <p:sp>
        <p:nvSpPr>
          <p:cNvPr id="38" name="한쪽 모서리가 잘린 사각형 41"/>
          <p:cNvSpPr/>
          <p:nvPr/>
        </p:nvSpPr>
        <p:spPr>
          <a:xfrm>
            <a:off x="5478556" y="5321531"/>
            <a:ext cx="1273042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카테고리 별 보기</a:t>
            </a:r>
          </a:p>
        </p:txBody>
      </p:sp>
      <p:sp>
        <p:nvSpPr>
          <p:cNvPr id="39" name="한쪽 모서리가 잘린 사각형 41"/>
          <p:cNvSpPr/>
          <p:nvPr/>
        </p:nvSpPr>
        <p:spPr>
          <a:xfrm>
            <a:off x="6803491" y="5317257"/>
            <a:ext cx="162167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>
                <a:latin typeface="나눔고딕"/>
                <a:ea typeface="나눔고딕"/>
              </a:rPr>
              <a:t>정렬 기준</a:t>
            </a:r>
            <a:r>
              <a:rPr lang="en-US" altLang="ko-KR" sz="1200" b="1" kern="0">
                <a:latin typeface="나눔고딕"/>
                <a:ea typeface="나눔고딕"/>
              </a:rPr>
              <a:t>, </a:t>
            </a:r>
            <a:r>
              <a:rPr lang="ko-KR" altLang="en-US" sz="1200" b="1" kern="0">
                <a:latin typeface="나눔고딕"/>
                <a:ea typeface="나눔고딕"/>
              </a:rPr>
              <a:t>개수 변경</a:t>
            </a:r>
            <a:endParaRPr kumimoji="0" lang="ko-KR" altLang="en-US" sz="1200" b="1" i="0" u="none" strike="noStrike" kern="0" cap="none" normalizeH="0" baseline="0"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1" name="한쪽 모서리가 잘린 사각형 41"/>
          <p:cNvSpPr/>
          <p:nvPr/>
        </p:nvSpPr>
        <p:spPr>
          <a:xfrm>
            <a:off x="6125070" y="5822391"/>
            <a:ext cx="1383112" cy="305507"/>
          </a:xfrm>
          <a:prstGeom prst="snip1Rect">
            <a:avLst>
              <a:gd name="adj" fmla="val 0"/>
            </a:avLst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제품 상세 페이지</a:t>
            </a:r>
          </a:p>
        </p:txBody>
      </p:sp>
      <p:sp>
        <p:nvSpPr>
          <p:cNvPr id="42" name="한쪽 모서리가 잘린 사각형 41"/>
          <p:cNvSpPr/>
          <p:nvPr/>
        </p:nvSpPr>
        <p:spPr>
          <a:xfrm>
            <a:off x="4346490" y="3048727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</a:t>
            </a:r>
          </a:p>
        </p:txBody>
      </p:sp>
      <p:sp>
        <p:nvSpPr>
          <p:cNvPr id="43" name="한쪽 모서리가 잘린 사각형 42"/>
          <p:cNvSpPr/>
          <p:nvPr/>
        </p:nvSpPr>
        <p:spPr>
          <a:xfrm>
            <a:off x="4346060" y="3401810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 dirty="0">
                <a:effectLst/>
                <a:uLnTx/>
                <a:uFillTx/>
                <a:latin typeface="나눔고딕"/>
                <a:ea typeface="나눔고딕"/>
                <a:cs typeface="+mn-cs"/>
              </a:rPr>
              <a:t>회원가입</a:t>
            </a:r>
          </a:p>
        </p:txBody>
      </p:sp>
      <p:sp>
        <p:nvSpPr>
          <p:cNvPr id="44" name="한쪽 모서리가 잘린 사각형 43"/>
          <p:cNvSpPr/>
          <p:nvPr/>
        </p:nvSpPr>
        <p:spPr>
          <a:xfrm>
            <a:off x="4356669" y="3997729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로그아웃</a:t>
            </a:r>
          </a:p>
        </p:txBody>
      </p:sp>
      <p:sp>
        <p:nvSpPr>
          <p:cNvPr id="45" name="한쪽 모서리가 잘린 사각형 44"/>
          <p:cNvSpPr/>
          <p:nvPr/>
        </p:nvSpPr>
        <p:spPr>
          <a:xfrm>
            <a:off x="5486229" y="2056773"/>
            <a:ext cx="112394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개인정보 수정</a:t>
            </a:r>
          </a:p>
        </p:txBody>
      </p:sp>
      <p:sp>
        <p:nvSpPr>
          <p:cNvPr id="46" name="한쪽 모서리가 잘린 사각형 45"/>
          <p:cNvSpPr/>
          <p:nvPr/>
        </p:nvSpPr>
        <p:spPr>
          <a:xfrm>
            <a:off x="2018658" y="3383486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내 물건</a:t>
            </a:r>
          </a:p>
        </p:txBody>
      </p:sp>
      <p:sp>
        <p:nvSpPr>
          <p:cNvPr id="47" name="한쪽 모서리가 잘린 사각형 46"/>
          <p:cNvSpPr/>
          <p:nvPr/>
        </p:nvSpPr>
        <p:spPr>
          <a:xfrm>
            <a:off x="3127302" y="4106624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채팅</a:t>
            </a:r>
          </a:p>
        </p:txBody>
      </p:sp>
      <p:sp>
        <p:nvSpPr>
          <p:cNvPr id="48" name="한쪽 모서리가 잘린 사각형 41"/>
          <p:cNvSpPr/>
          <p:nvPr/>
        </p:nvSpPr>
        <p:spPr>
          <a:xfrm>
            <a:off x="2367095" y="4669250"/>
            <a:ext cx="991615" cy="407951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 dirty="0" smtClean="0">
                <a:effectLst/>
                <a:uLnTx/>
                <a:uFillTx/>
                <a:latin typeface="나눔고딕"/>
                <a:ea typeface="나눔고딕"/>
                <a:cs typeface="+mn-cs"/>
              </a:rPr>
              <a:t>전체</a:t>
            </a:r>
            <a:endParaRPr kumimoji="0" lang="ko-KR" altLang="en-US" sz="1200" b="1" i="0" u="none" strike="noStrike" kern="0" cap="none" normalizeH="0" baseline="0" dirty="0"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 dirty="0">
                <a:latin typeface="나눔고딕"/>
                <a:ea typeface="나눔고딕"/>
              </a:rPr>
              <a:t>채팅 방 목록</a:t>
            </a:r>
            <a:endParaRPr kumimoji="0" lang="ko-KR" altLang="en-US" sz="1200" b="1" i="0" u="none" strike="noStrike" kern="0" cap="none" normalizeH="0" baseline="0" dirty="0"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한쪽 모서리가 잘린 사각형 41"/>
          <p:cNvSpPr/>
          <p:nvPr/>
        </p:nvSpPr>
        <p:spPr>
          <a:xfrm>
            <a:off x="3400653" y="4662411"/>
            <a:ext cx="991615" cy="407951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>
                <a:latin typeface="나눔고딕"/>
                <a:ea typeface="나눔고딕"/>
              </a:rPr>
              <a:t>판매 희망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채팅 방 목록</a:t>
            </a:r>
          </a:p>
        </p:txBody>
      </p:sp>
      <p:sp>
        <p:nvSpPr>
          <p:cNvPr id="50" name="한쪽 모서리가 잘린 사각형 41"/>
          <p:cNvSpPr/>
          <p:nvPr/>
        </p:nvSpPr>
        <p:spPr>
          <a:xfrm>
            <a:off x="4446267" y="4657949"/>
            <a:ext cx="991615" cy="407951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구매 희</a:t>
            </a:r>
            <a:r>
              <a:rPr lang="ko-KR" altLang="en-US" sz="1200" b="1" kern="0">
                <a:latin typeface="나눔고딕"/>
                <a:ea typeface="나눔고딕"/>
              </a:rPr>
              <a:t>망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채팅 방 목록</a:t>
            </a:r>
            <a:endParaRPr kumimoji="0" lang="en-US" altLang="ko-KR" sz="1200" b="1" i="0" u="none" strike="noStrike" kern="0" cap="none" normalizeH="0" baseline="0"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sp>
        <p:nvSpPr>
          <p:cNvPr id="51" name="한쪽 모서리가 잘린 사각형 41"/>
          <p:cNvSpPr/>
          <p:nvPr/>
        </p:nvSpPr>
        <p:spPr>
          <a:xfrm>
            <a:off x="3467570" y="5437402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채팅</a:t>
            </a:r>
          </a:p>
        </p:txBody>
      </p:sp>
      <p:sp>
        <p:nvSpPr>
          <p:cNvPr id="52" name="한쪽 모서리가 잘린 사각형 41"/>
          <p:cNvSpPr/>
          <p:nvPr/>
        </p:nvSpPr>
        <p:spPr>
          <a:xfrm>
            <a:off x="722831" y="3566391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등록</a:t>
            </a:r>
          </a:p>
        </p:txBody>
      </p:sp>
      <p:sp>
        <p:nvSpPr>
          <p:cNvPr id="53" name="한쪽 모서리가 잘린 사각형 41"/>
          <p:cNvSpPr/>
          <p:nvPr/>
        </p:nvSpPr>
        <p:spPr>
          <a:xfrm>
            <a:off x="705939" y="4001167"/>
            <a:ext cx="865036" cy="290993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관리</a:t>
            </a:r>
          </a:p>
        </p:txBody>
      </p:sp>
      <p:sp>
        <p:nvSpPr>
          <p:cNvPr id="54" name="한쪽 모서리가 잘린 사각형 41"/>
          <p:cNvSpPr/>
          <p:nvPr/>
        </p:nvSpPr>
        <p:spPr>
          <a:xfrm>
            <a:off x="696189" y="4687277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내 상품</a:t>
            </a:r>
          </a:p>
        </p:txBody>
      </p:sp>
      <p:sp>
        <p:nvSpPr>
          <p:cNvPr id="55" name="한쪽 모서리가 잘린 사각형 41"/>
          <p:cNvSpPr/>
          <p:nvPr/>
        </p:nvSpPr>
        <p:spPr>
          <a:xfrm>
            <a:off x="565568" y="5143009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 dirty="0">
                <a:effectLst/>
                <a:uLnTx/>
                <a:uFillTx/>
                <a:latin typeface="나눔고딕"/>
                <a:ea typeface="나눔고딕"/>
                <a:cs typeface="+mn-cs"/>
              </a:rPr>
              <a:t>판매완료 상품</a:t>
            </a:r>
          </a:p>
        </p:txBody>
      </p:sp>
      <p:sp>
        <p:nvSpPr>
          <p:cNvPr id="56" name="한쪽 모서리가 잘린 사각형 41"/>
          <p:cNvSpPr/>
          <p:nvPr/>
        </p:nvSpPr>
        <p:spPr>
          <a:xfrm>
            <a:off x="563157" y="5549367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판매중인 상품</a:t>
            </a:r>
          </a:p>
        </p:txBody>
      </p:sp>
      <p:sp>
        <p:nvSpPr>
          <p:cNvPr id="57" name="한쪽 모서리가 잘린 사각형 41"/>
          <p:cNvSpPr/>
          <p:nvPr/>
        </p:nvSpPr>
        <p:spPr>
          <a:xfrm>
            <a:off x="1938697" y="5406205"/>
            <a:ext cx="1340272" cy="290993"/>
          </a:xfrm>
          <a:prstGeom prst="snip1Rect">
            <a:avLst>
              <a:gd name="adj" fmla="val 0"/>
            </a:avLst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 dirty="0">
                <a:effectLst/>
                <a:uLnTx/>
                <a:uFillTx/>
                <a:latin typeface="나눔고딕"/>
                <a:ea typeface="나눔고딕"/>
                <a:cs typeface="+mn-cs"/>
              </a:rPr>
              <a:t>제품 상세 페이지</a:t>
            </a:r>
          </a:p>
        </p:txBody>
      </p:sp>
      <p:cxnSp>
        <p:nvCxnSpPr>
          <p:cNvPr id="60" name="직선 연결선 59"/>
          <p:cNvCxnSpPr>
            <a:stCxn id="11" idx="2"/>
            <a:endCxn id="42" idx="0"/>
          </p:cNvCxnSpPr>
          <p:nvPr/>
        </p:nvCxnSpPr>
        <p:spPr>
          <a:xfrm flipH="1" flipV="1">
            <a:off x="5211526" y="3194224"/>
            <a:ext cx="227301" cy="224529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63" name="직선 연결선 62"/>
          <p:cNvCxnSpPr>
            <a:stCxn id="11" idx="2"/>
            <a:endCxn id="43" idx="0"/>
          </p:cNvCxnSpPr>
          <p:nvPr/>
        </p:nvCxnSpPr>
        <p:spPr>
          <a:xfrm flipH="1">
            <a:off x="5211096" y="3418753"/>
            <a:ext cx="227731" cy="12855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69" name="직선 연결선 68"/>
          <p:cNvCxnSpPr>
            <a:stCxn id="19" idx="0"/>
            <a:endCxn id="42" idx="2"/>
          </p:cNvCxnSpPr>
          <p:nvPr/>
        </p:nvCxnSpPr>
        <p:spPr>
          <a:xfrm flipV="1">
            <a:off x="4094582" y="3194224"/>
            <a:ext cx="251908" cy="332249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76" name="직선 연결선 75"/>
          <p:cNvCxnSpPr>
            <a:stCxn id="19" idx="0"/>
            <a:endCxn id="44" idx="2"/>
          </p:cNvCxnSpPr>
          <p:nvPr/>
        </p:nvCxnSpPr>
        <p:spPr>
          <a:xfrm>
            <a:off x="4094582" y="3526473"/>
            <a:ext cx="262087" cy="616753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79" name="직선 연결선 78"/>
          <p:cNvCxnSpPr>
            <a:stCxn id="11" idx="1"/>
            <a:endCxn id="34" idx="3"/>
          </p:cNvCxnSpPr>
          <p:nvPr/>
        </p:nvCxnSpPr>
        <p:spPr>
          <a:xfrm flipH="1">
            <a:off x="6020175" y="3634802"/>
            <a:ext cx="510407" cy="40281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82" name="직선 연결선 81"/>
          <p:cNvCxnSpPr>
            <a:stCxn id="11" idx="1"/>
            <a:endCxn id="35" idx="3"/>
          </p:cNvCxnSpPr>
          <p:nvPr/>
        </p:nvCxnSpPr>
        <p:spPr>
          <a:xfrm>
            <a:off x="6530582" y="3634802"/>
            <a:ext cx="532360" cy="396631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85" name="직선 연결선 84"/>
          <p:cNvCxnSpPr>
            <a:stCxn id="11" idx="1"/>
            <a:endCxn id="36" idx="3"/>
          </p:cNvCxnSpPr>
          <p:nvPr/>
        </p:nvCxnSpPr>
        <p:spPr>
          <a:xfrm>
            <a:off x="6530582" y="3634802"/>
            <a:ext cx="1560613" cy="398541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88" name="직선 연결선 87"/>
          <p:cNvCxnSpPr>
            <a:stCxn id="397" idx="3"/>
            <a:endCxn id="12" idx="1"/>
          </p:cNvCxnSpPr>
          <p:nvPr/>
        </p:nvCxnSpPr>
        <p:spPr>
          <a:xfrm rot="5400000" flipH="1" flipV="1">
            <a:off x="8175675" y="3147050"/>
            <a:ext cx="238807" cy="541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91" name="직선 연결선 90"/>
          <p:cNvCxnSpPr>
            <a:stCxn id="12" idx="3"/>
            <a:endCxn id="25" idx="1"/>
          </p:cNvCxnSpPr>
          <p:nvPr/>
        </p:nvCxnSpPr>
        <p:spPr>
          <a:xfrm rot="16200000" flipV="1">
            <a:off x="8213622" y="2590140"/>
            <a:ext cx="164089" cy="424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94" name="직선 연결선 93"/>
          <p:cNvCxnSpPr>
            <a:stCxn id="37" idx="3"/>
            <a:endCxn id="35" idx="1"/>
          </p:cNvCxnSpPr>
          <p:nvPr/>
        </p:nvCxnSpPr>
        <p:spPr>
          <a:xfrm flipV="1">
            <a:off x="6803491" y="4322426"/>
            <a:ext cx="259451" cy="368805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97" name="직선 연결선 96"/>
          <p:cNvCxnSpPr>
            <a:stCxn id="37" idx="3"/>
            <a:endCxn id="36" idx="1"/>
          </p:cNvCxnSpPr>
          <p:nvPr/>
        </p:nvCxnSpPr>
        <p:spPr>
          <a:xfrm flipV="1">
            <a:off x="6803491" y="4324336"/>
            <a:ext cx="1287704" cy="366895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00" name="직선 연결선 99"/>
          <p:cNvCxnSpPr>
            <a:stCxn id="37" idx="3"/>
            <a:endCxn id="34" idx="1"/>
          </p:cNvCxnSpPr>
          <p:nvPr/>
        </p:nvCxnSpPr>
        <p:spPr>
          <a:xfrm flipH="1" flipV="1">
            <a:off x="6020175" y="4328610"/>
            <a:ext cx="783316" cy="362621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03" name="직선 연결선 102"/>
          <p:cNvCxnSpPr>
            <a:stCxn id="37" idx="1"/>
            <a:endCxn id="38" idx="3"/>
          </p:cNvCxnSpPr>
          <p:nvPr/>
        </p:nvCxnSpPr>
        <p:spPr>
          <a:xfrm flipH="1">
            <a:off x="6115077" y="4982224"/>
            <a:ext cx="688414" cy="339307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06" name="직선 연결선 105"/>
          <p:cNvCxnSpPr>
            <a:stCxn id="37" idx="1"/>
            <a:endCxn id="39" idx="3"/>
          </p:cNvCxnSpPr>
          <p:nvPr/>
        </p:nvCxnSpPr>
        <p:spPr>
          <a:xfrm>
            <a:off x="6803491" y="4982224"/>
            <a:ext cx="810838" cy="335033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09" name="직선 연결선 108"/>
          <p:cNvCxnSpPr>
            <a:stCxn id="38" idx="1"/>
            <a:endCxn id="41" idx="3"/>
          </p:cNvCxnSpPr>
          <p:nvPr/>
        </p:nvCxnSpPr>
        <p:spPr>
          <a:xfrm>
            <a:off x="6115077" y="5612524"/>
            <a:ext cx="701549" cy="209867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12" name="직선 연결선 111"/>
          <p:cNvCxnSpPr>
            <a:stCxn id="39" idx="1"/>
            <a:endCxn id="41" idx="3"/>
          </p:cNvCxnSpPr>
          <p:nvPr/>
        </p:nvCxnSpPr>
        <p:spPr>
          <a:xfrm flipH="1">
            <a:off x="6816626" y="5608250"/>
            <a:ext cx="797703" cy="214141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15" name="직선 연결선 114"/>
          <p:cNvCxnSpPr>
            <a:stCxn id="19" idx="1"/>
            <a:endCxn id="47" idx="3"/>
          </p:cNvCxnSpPr>
          <p:nvPr/>
        </p:nvCxnSpPr>
        <p:spPr>
          <a:xfrm>
            <a:off x="3556680" y="3704497"/>
            <a:ext cx="3140" cy="402127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118" name="직선 연결선 117"/>
          <p:cNvCxnSpPr>
            <a:stCxn id="48" idx="3"/>
            <a:endCxn id="47" idx="1"/>
          </p:cNvCxnSpPr>
          <p:nvPr/>
        </p:nvCxnSpPr>
        <p:spPr>
          <a:xfrm flipV="1">
            <a:off x="2862903" y="4397617"/>
            <a:ext cx="696917" cy="271633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21" name="직선 연결선 120"/>
          <p:cNvCxnSpPr>
            <a:stCxn id="49" idx="3"/>
            <a:endCxn id="47" idx="1"/>
          </p:cNvCxnSpPr>
          <p:nvPr/>
        </p:nvCxnSpPr>
        <p:spPr>
          <a:xfrm flipH="1" flipV="1">
            <a:off x="3559820" y="4397617"/>
            <a:ext cx="336641" cy="26479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24" name="직선 연결선 123"/>
          <p:cNvCxnSpPr>
            <a:stCxn id="50" idx="3"/>
            <a:endCxn id="47" idx="1"/>
          </p:cNvCxnSpPr>
          <p:nvPr/>
        </p:nvCxnSpPr>
        <p:spPr>
          <a:xfrm flipH="1" flipV="1">
            <a:off x="3559820" y="4397617"/>
            <a:ext cx="1382255" cy="260332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27" name="직선 연결선 126"/>
          <p:cNvCxnSpPr>
            <a:stCxn id="51" idx="3"/>
            <a:endCxn id="48" idx="1"/>
          </p:cNvCxnSpPr>
          <p:nvPr/>
        </p:nvCxnSpPr>
        <p:spPr>
          <a:xfrm flipH="1" flipV="1">
            <a:off x="2862903" y="5077201"/>
            <a:ext cx="1037185" cy="360201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30" name="직선 연결선 129"/>
          <p:cNvCxnSpPr>
            <a:stCxn id="51" idx="3"/>
            <a:endCxn id="49" idx="1"/>
          </p:cNvCxnSpPr>
          <p:nvPr/>
        </p:nvCxnSpPr>
        <p:spPr>
          <a:xfrm flipH="1" flipV="1">
            <a:off x="3896461" y="5070362"/>
            <a:ext cx="3627" cy="367040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33" name="직선 연결선 132"/>
          <p:cNvCxnSpPr>
            <a:stCxn id="51" idx="3"/>
            <a:endCxn id="50" idx="1"/>
          </p:cNvCxnSpPr>
          <p:nvPr/>
        </p:nvCxnSpPr>
        <p:spPr>
          <a:xfrm flipV="1">
            <a:off x="3900088" y="5065900"/>
            <a:ext cx="1041987" cy="371502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37" name="직선 연결선 136"/>
          <p:cNvCxnSpPr>
            <a:stCxn id="46" idx="0"/>
            <a:endCxn id="19" idx="2"/>
          </p:cNvCxnSpPr>
          <p:nvPr/>
        </p:nvCxnSpPr>
        <p:spPr>
          <a:xfrm flipV="1">
            <a:off x="2883694" y="3526473"/>
            <a:ext cx="135084" cy="251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40" name="직선 연결선 139"/>
          <p:cNvCxnSpPr>
            <a:stCxn id="19" idx="3"/>
            <a:endCxn id="45" idx="2"/>
          </p:cNvCxnSpPr>
          <p:nvPr/>
        </p:nvCxnSpPr>
        <p:spPr>
          <a:xfrm rot="5400000" flipH="1" flipV="1">
            <a:off x="3948365" y="1810585"/>
            <a:ext cx="1146178" cy="1929549"/>
          </a:xfrm>
          <a:prstGeom prst="bentConnector2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sp>
        <p:nvSpPr>
          <p:cNvPr id="143" name="한쪽 모서리가 잘린 사각형 41"/>
          <p:cNvSpPr/>
          <p:nvPr/>
        </p:nvSpPr>
        <p:spPr>
          <a:xfrm>
            <a:off x="4547074" y="1564682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회원 수정</a:t>
            </a:r>
          </a:p>
        </p:txBody>
      </p:sp>
      <p:sp>
        <p:nvSpPr>
          <p:cNvPr id="144" name="한쪽 모서리가 잘린 사각형 41"/>
          <p:cNvSpPr/>
          <p:nvPr/>
        </p:nvSpPr>
        <p:spPr>
          <a:xfrm>
            <a:off x="5478952" y="1564682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비밀번호 변경</a:t>
            </a:r>
          </a:p>
        </p:txBody>
      </p:sp>
      <p:sp>
        <p:nvSpPr>
          <p:cNvPr id="145" name="한쪽 모서리가 잘린 사각형 41"/>
          <p:cNvSpPr/>
          <p:nvPr/>
        </p:nvSpPr>
        <p:spPr>
          <a:xfrm>
            <a:off x="6657736" y="1566810"/>
            <a:ext cx="86503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회원 탈퇴</a:t>
            </a:r>
          </a:p>
        </p:txBody>
      </p:sp>
      <p:cxnSp>
        <p:nvCxnSpPr>
          <p:cNvPr id="146" name="직선 연결선 145"/>
          <p:cNvCxnSpPr>
            <a:stCxn id="45" idx="3"/>
            <a:endCxn id="145" idx="1"/>
          </p:cNvCxnSpPr>
          <p:nvPr/>
        </p:nvCxnSpPr>
        <p:spPr>
          <a:xfrm flipV="1">
            <a:off x="6048202" y="1857803"/>
            <a:ext cx="1042052" cy="19897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49" name="직선 연결선 148"/>
          <p:cNvCxnSpPr>
            <a:stCxn id="45" idx="3"/>
            <a:endCxn id="144" idx="1"/>
          </p:cNvCxnSpPr>
          <p:nvPr/>
        </p:nvCxnSpPr>
        <p:spPr>
          <a:xfrm flipH="1" flipV="1">
            <a:off x="6040925" y="1855675"/>
            <a:ext cx="7277" cy="201098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54" name="직선 연결선 153"/>
          <p:cNvCxnSpPr>
            <a:stCxn id="45" idx="3"/>
            <a:endCxn id="143" idx="1"/>
          </p:cNvCxnSpPr>
          <p:nvPr/>
        </p:nvCxnSpPr>
        <p:spPr>
          <a:xfrm flipH="1" flipV="1">
            <a:off x="4979592" y="1855675"/>
            <a:ext cx="1068610" cy="201098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57" name="직선 연결선 156"/>
          <p:cNvCxnSpPr>
            <a:stCxn id="46" idx="2"/>
            <a:endCxn id="52" idx="0"/>
          </p:cNvCxnSpPr>
          <p:nvPr/>
        </p:nvCxnSpPr>
        <p:spPr>
          <a:xfrm flipH="1">
            <a:off x="1587867" y="3528983"/>
            <a:ext cx="430791" cy="182905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160" name="직선 연결선 159"/>
          <p:cNvCxnSpPr>
            <a:stCxn id="46" idx="2"/>
            <a:endCxn id="53" idx="0"/>
          </p:cNvCxnSpPr>
          <p:nvPr/>
        </p:nvCxnSpPr>
        <p:spPr>
          <a:xfrm flipH="1">
            <a:off x="1570975" y="3528983"/>
            <a:ext cx="447683" cy="617681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169" name="직선 연결선 168"/>
          <p:cNvCxnSpPr>
            <a:stCxn id="53" idx="1"/>
            <a:endCxn id="54" idx="3"/>
          </p:cNvCxnSpPr>
          <p:nvPr/>
        </p:nvCxnSpPr>
        <p:spPr>
          <a:xfrm flipH="1">
            <a:off x="1128707" y="4292160"/>
            <a:ext cx="9750" cy="395117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72" name="직선 연결선 171"/>
          <p:cNvCxnSpPr>
            <a:stCxn id="55" idx="3"/>
            <a:endCxn id="54" idx="1"/>
          </p:cNvCxnSpPr>
          <p:nvPr/>
        </p:nvCxnSpPr>
        <p:spPr>
          <a:xfrm flipV="1">
            <a:off x="1127541" y="4978270"/>
            <a:ext cx="1166" cy="164739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75" name="직선 연결선 174"/>
          <p:cNvCxnSpPr>
            <a:stCxn id="56" idx="3"/>
            <a:endCxn id="55" idx="1"/>
          </p:cNvCxnSpPr>
          <p:nvPr/>
        </p:nvCxnSpPr>
        <p:spPr>
          <a:xfrm flipV="1">
            <a:off x="1125130" y="5434002"/>
            <a:ext cx="2411" cy="11536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96" name="직선 연결선 195"/>
          <p:cNvCxnSpPr>
            <a:stCxn id="12" idx="0"/>
            <a:endCxn id="26" idx="2"/>
          </p:cNvCxnSpPr>
          <p:nvPr/>
        </p:nvCxnSpPr>
        <p:spPr>
          <a:xfrm flipV="1">
            <a:off x="8835688" y="2335692"/>
            <a:ext cx="322788" cy="516638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200" name="직선 연결선 199"/>
          <p:cNvCxnSpPr>
            <a:stCxn id="12" idx="0"/>
            <a:endCxn id="27" idx="2"/>
          </p:cNvCxnSpPr>
          <p:nvPr/>
        </p:nvCxnSpPr>
        <p:spPr>
          <a:xfrm>
            <a:off x="8835688" y="2852329"/>
            <a:ext cx="322788" cy="811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203" name="직선 연결선 202"/>
          <p:cNvCxnSpPr>
            <a:stCxn id="12" idx="0"/>
            <a:endCxn id="28" idx="2"/>
          </p:cNvCxnSpPr>
          <p:nvPr/>
        </p:nvCxnSpPr>
        <p:spPr>
          <a:xfrm>
            <a:off x="8835688" y="2852330"/>
            <a:ext cx="322788" cy="49678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206" name="직선 연결선 205"/>
          <p:cNvCxnSpPr>
            <a:stCxn id="31" idx="3"/>
            <a:endCxn id="28" idx="1"/>
          </p:cNvCxnSpPr>
          <p:nvPr/>
        </p:nvCxnSpPr>
        <p:spPr>
          <a:xfrm flipV="1">
            <a:off x="9720449" y="3494611"/>
            <a:ext cx="0" cy="243081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09" name="직선 연결선 208"/>
          <p:cNvCxnSpPr>
            <a:stCxn id="32" idx="3"/>
            <a:endCxn id="31" idx="1"/>
          </p:cNvCxnSpPr>
          <p:nvPr/>
        </p:nvCxnSpPr>
        <p:spPr>
          <a:xfrm flipV="1">
            <a:off x="9720449" y="4028685"/>
            <a:ext cx="0" cy="243081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12" name="직선 연결선 211"/>
          <p:cNvCxnSpPr>
            <a:stCxn id="33" idx="3"/>
            <a:endCxn id="32" idx="1"/>
          </p:cNvCxnSpPr>
          <p:nvPr/>
        </p:nvCxnSpPr>
        <p:spPr>
          <a:xfrm flipV="1">
            <a:off x="9720449" y="4562759"/>
            <a:ext cx="0" cy="227644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15" name="직선 연결선 214"/>
          <p:cNvCxnSpPr>
            <a:stCxn id="26" idx="0"/>
            <a:endCxn id="29" idx="2"/>
          </p:cNvCxnSpPr>
          <p:nvPr/>
        </p:nvCxnSpPr>
        <p:spPr>
          <a:xfrm flipV="1">
            <a:off x="10282422" y="2108098"/>
            <a:ext cx="138953" cy="227594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19" name="직선 연결선 218"/>
          <p:cNvCxnSpPr>
            <a:stCxn id="26" idx="0"/>
            <a:endCxn id="30" idx="2"/>
          </p:cNvCxnSpPr>
          <p:nvPr/>
        </p:nvCxnSpPr>
        <p:spPr>
          <a:xfrm>
            <a:off x="10282422" y="2335692"/>
            <a:ext cx="138953" cy="21501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cxnSp>
        <p:nvCxnSpPr>
          <p:cNvPr id="222" name="직선 연결선 221"/>
          <p:cNvCxnSpPr>
            <a:stCxn id="41" idx="2"/>
            <a:endCxn id="51" idx="0"/>
          </p:cNvCxnSpPr>
          <p:nvPr/>
        </p:nvCxnSpPr>
        <p:spPr>
          <a:xfrm flipH="1" flipV="1">
            <a:off x="4332606" y="5582899"/>
            <a:ext cx="1792464" cy="392246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sp>
        <p:nvSpPr>
          <p:cNvPr id="231" name="한쪽 모서리가 잘린 사각형 41"/>
          <p:cNvSpPr/>
          <p:nvPr/>
        </p:nvSpPr>
        <p:spPr>
          <a:xfrm>
            <a:off x="4277370" y="2537066"/>
            <a:ext cx="1012002" cy="283130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SNS </a:t>
            </a: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로그인</a:t>
            </a:r>
          </a:p>
        </p:txBody>
      </p:sp>
      <p:sp>
        <p:nvSpPr>
          <p:cNvPr id="232" name="한쪽 모서리가 잘린 사각형 41"/>
          <p:cNvSpPr/>
          <p:nvPr/>
        </p:nvSpPr>
        <p:spPr>
          <a:xfrm>
            <a:off x="5320961" y="2535959"/>
            <a:ext cx="1123946" cy="290993"/>
          </a:xfrm>
          <a:prstGeom prst="snip1Rect">
            <a:avLst>
              <a:gd name="adj" fmla="val 0"/>
            </a:avLst>
          </a:prstGeom>
          <a:solidFill>
            <a:srgbClr val="D6DCE5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비밀번호 찾기</a:t>
            </a:r>
          </a:p>
        </p:txBody>
      </p:sp>
      <p:cxnSp>
        <p:nvCxnSpPr>
          <p:cNvPr id="393" name="직선 연결선 392"/>
          <p:cNvCxnSpPr>
            <a:stCxn id="231" idx="1"/>
            <a:endCxn id="42" idx="3"/>
          </p:cNvCxnSpPr>
          <p:nvPr/>
        </p:nvCxnSpPr>
        <p:spPr>
          <a:xfrm flipH="1">
            <a:off x="4779008" y="2820196"/>
            <a:ext cx="4363" cy="228531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396" name="직선 연결선 395"/>
          <p:cNvCxnSpPr>
            <a:stCxn id="232" idx="1"/>
            <a:endCxn id="42" idx="3"/>
          </p:cNvCxnSpPr>
          <p:nvPr/>
        </p:nvCxnSpPr>
        <p:spPr>
          <a:xfrm flipH="1">
            <a:off x="4779008" y="2826952"/>
            <a:ext cx="1103926" cy="22177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sp>
        <p:nvSpPr>
          <p:cNvPr id="397" name="한쪽 모서리가 잘린 사각형 396"/>
          <p:cNvSpPr/>
          <p:nvPr/>
        </p:nvSpPr>
        <p:spPr>
          <a:xfrm>
            <a:off x="7859853" y="3269161"/>
            <a:ext cx="865036" cy="290993"/>
          </a:xfrm>
          <a:prstGeom prst="snip1Rect">
            <a:avLst>
              <a:gd name="adj" fmla="val 0"/>
            </a:avLst>
          </a:prstGeom>
          <a:solidFill>
            <a:srgbClr val="99B4AF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나눔고딕"/>
                <a:ea typeface="나눔고딕"/>
                <a:cs typeface="맑은 고딕"/>
              </a:rPr>
              <a:t>로그인</a:t>
            </a:r>
          </a:p>
        </p:txBody>
      </p:sp>
      <p:cxnSp>
        <p:nvCxnSpPr>
          <p:cNvPr id="398" name="직선 연결선 87"/>
          <p:cNvCxnSpPr>
            <a:stCxn id="397" idx="2"/>
            <a:endCxn id="11" idx="0"/>
          </p:cNvCxnSpPr>
          <p:nvPr/>
        </p:nvCxnSpPr>
        <p:spPr>
          <a:xfrm rot="10800000" flipV="1">
            <a:off x="7622337" y="3414658"/>
            <a:ext cx="237516" cy="4094"/>
          </a:xfrm>
          <a:prstGeom prst="line">
            <a:avLst/>
          </a:prstGeom>
          <a:noFill/>
          <a:ln w="25400" cap="flat" cmpd="sng" algn="ctr">
            <a:solidFill>
              <a:srgbClr val="C00000">
                <a:alpha val="100000"/>
              </a:srgbClr>
            </a:solidFill>
            <a:prstDash val="solid"/>
            <a:miter/>
          </a:ln>
          <a:effectLst/>
        </p:spPr>
      </p:cxnSp>
      <p:cxnSp>
        <p:nvCxnSpPr>
          <p:cNvPr id="399" name="직선 연결선 165"/>
          <p:cNvCxnSpPr>
            <a:stCxn id="54" idx="0"/>
            <a:endCxn id="57" idx="2"/>
          </p:cNvCxnSpPr>
          <p:nvPr/>
        </p:nvCxnSpPr>
        <p:spPr>
          <a:xfrm>
            <a:off x="1561225" y="4832774"/>
            <a:ext cx="377472" cy="718928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400" name="직선 연결선 165"/>
          <p:cNvCxnSpPr>
            <a:stCxn id="55" idx="0"/>
            <a:endCxn id="57" idx="2"/>
          </p:cNvCxnSpPr>
          <p:nvPr/>
        </p:nvCxnSpPr>
        <p:spPr>
          <a:xfrm>
            <a:off x="1689514" y="5288506"/>
            <a:ext cx="249183" cy="263196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401" name="직선 연결선 165"/>
          <p:cNvCxnSpPr>
            <a:stCxn id="56" idx="0"/>
            <a:endCxn id="57" idx="2"/>
          </p:cNvCxnSpPr>
          <p:nvPr/>
        </p:nvCxnSpPr>
        <p:spPr>
          <a:xfrm flipV="1">
            <a:off x="1687103" y="5551702"/>
            <a:ext cx="251594" cy="143162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grpSp>
        <p:nvGrpSpPr>
          <p:cNvPr id="404" name="그룹 403"/>
          <p:cNvGrpSpPr/>
          <p:nvPr/>
        </p:nvGrpSpPr>
        <p:grpSpPr>
          <a:xfrm>
            <a:off x="284842" y="884009"/>
            <a:ext cx="1107894" cy="268877"/>
            <a:chOff x="272142" y="953859"/>
            <a:chExt cx="1107894" cy="268877"/>
          </a:xfrm>
        </p:grpSpPr>
        <p:sp>
          <p:nvSpPr>
            <p:cNvPr id="402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F4E41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03" name="가로 글상자 402"/>
            <p:cNvSpPr txBox="1"/>
            <p:nvPr/>
          </p:nvSpPr>
          <p:spPr>
            <a:xfrm>
              <a:off x="400047" y="953859"/>
              <a:ext cx="979989" cy="268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latin typeface="나눔고딕"/>
                  <a:ea typeface="나눔고딕"/>
                </a:rPr>
                <a:t>메인 페이지</a:t>
              </a:r>
            </a:p>
          </p:txBody>
        </p:sp>
      </p:grpSp>
      <p:grpSp>
        <p:nvGrpSpPr>
          <p:cNvPr id="405" name="그룹 404"/>
          <p:cNvGrpSpPr/>
          <p:nvPr/>
        </p:nvGrpSpPr>
        <p:grpSpPr>
          <a:xfrm>
            <a:off x="267265" y="1173046"/>
            <a:ext cx="1107893" cy="268879"/>
            <a:chOff x="272142" y="953859"/>
            <a:chExt cx="1107893" cy="268879"/>
          </a:xfrm>
        </p:grpSpPr>
        <p:sp>
          <p:nvSpPr>
            <p:cNvPr id="406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10523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07" name="가로 글상자 402"/>
            <p:cNvSpPr txBox="1"/>
            <p:nvPr/>
          </p:nvSpPr>
          <p:spPr>
            <a:xfrm>
              <a:off x="400047" y="953859"/>
              <a:ext cx="979989" cy="268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나눔고딕"/>
                  <a:ea typeface="나눔고딕"/>
                </a:rPr>
                <a:t>회원 구분</a:t>
              </a:r>
            </a:p>
          </p:txBody>
        </p:sp>
      </p:grpSp>
      <p:grpSp>
        <p:nvGrpSpPr>
          <p:cNvPr id="408" name="그룹 407"/>
          <p:cNvGrpSpPr/>
          <p:nvPr/>
        </p:nvGrpSpPr>
        <p:grpSpPr>
          <a:xfrm>
            <a:off x="1446041" y="890530"/>
            <a:ext cx="1107894" cy="268877"/>
            <a:chOff x="272142" y="953859"/>
            <a:chExt cx="1107894" cy="268877"/>
          </a:xfrm>
        </p:grpSpPr>
        <p:sp>
          <p:nvSpPr>
            <p:cNvPr id="409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99B4A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0" name="가로 글상자 402"/>
            <p:cNvSpPr txBox="1"/>
            <p:nvPr/>
          </p:nvSpPr>
          <p:spPr>
            <a:xfrm>
              <a:off x="400047" y="953859"/>
              <a:ext cx="979989" cy="268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나눔고딕"/>
                  <a:ea typeface="나눔고딕"/>
                </a:rPr>
                <a:t>메인 메뉴</a:t>
              </a:r>
            </a:p>
          </p:txBody>
        </p:sp>
      </p:grpSp>
      <p:grpSp>
        <p:nvGrpSpPr>
          <p:cNvPr id="412" name="그룹 411"/>
          <p:cNvGrpSpPr/>
          <p:nvPr/>
        </p:nvGrpSpPr>
        <p:grpSpPr>
          <a:xfrm>
            <a:off x="2427287" y="896653"/>
            <a:ext cx="2167552" cy="269048"/>
            <a:chOff x="272142" y="953859"/>
            <a:chExt cx="2167552" cy="269048"/>
          </a:xfrm>
        </p:grpSpPr>
        <p:sp>
          <p:nvSpPr>
            <p:cNvPr id="413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AFABAB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4" name="가로 글상자 402"/>
            <p:cNvSpPr txBox="1"/>
            <p:nvPr/>
          </p:nvSpPr>
          <p:spPr>
            <a:xfrm>
              <a:off x="400047" y="953859"/>
              <a:ext cx="2039647" cy="269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나눔고딕"/>
                  <a:ea typeface="나눔고딕"/>
                </a:rPr>
                <a:t>메뉴를 포함하는 서브 페이지</a:t>
              </a:r>
            </a:p>
          </p:txBody>
        </p:sp>
      </p:grpSp>
      <p:grpSp>
        <p:nvGrpSpPr>
          <p:cNvPr id="415" name="그룹 414"/>
          <p:cNvGrpSpPr/>
          <p:nvPr/>
        </p:nvGrpSpPr>
        <p:grpSpPr>
          <a:xfrm>
            <a:off x="4606617" y="904007"/>
            <a:ext cx="1107894" cy="268877"/>
            <a:chOff x="272142" y="953859"/>
            <a:chExt cx="1107894" cy="268877"/>
          </a:xfrm>
        </p:grpSpPr>
        <p:sp>
          <p:nvSpPr>
            <p:cNvPr id="416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D6DCE5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17" name="가로 글상자 402"/>
            <p:cNvSpPr txBox="1"/>
            <p:nvPr/>
          </p:nvSpPr>
          <p:spPr>
            <a:xfrm>
              <a:off x="400047" y="953859"/>
              <a:ext cx="979989" cy="268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나눔고딕"/>
                  <a:ea typeface="나눔고딕"/>
                </a:rPr>
                <a:t>서브 페이지</a:t>
              </a:r>
            </a:p>
          </p:txBody>
        </p:sp>
      </p:grpSp>
      <p:grpSp>
        <p:nvGrpSpPr>
          <p:cNvPr id="418" name="그룹 417"/>
          <p:cNvGrpSpPr/>
          <p:nvPr/>
        </p:nvGrpSpPr>
        <p:grpSpPr>
          <a:xfrm>
            <a:off x="5745427" y="919080"/>
            <a:ext cx="1268627" cy="263099"/>
            <a:chOff x="272142" y="953855"/>
            <a:chExt cx="1123711" cy="263099"/>
          </a:xfrm>
        </p:grpSpPr>
        <p:sp>
          <p:nvSpPr>
            <p:cNvPr id="419" name="타원 401"/>
            <p:cNvSpPr/>
            <p:nvPr/>
          </p:nvSpPr>
          <p:spPr>
            <a:xfrm>
              <a:off x="272142" y="1000125"/>
              <a:ext cx="149678" cy="149678"/>
            </a:xfrm>
            <a:prstGeom prst="ellipse">
              <a:avLst/>
            </a:prstGeom>
            <a:solidFill>
              <a:srgbClr val="D9E3E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20" name="가로 글상자 402"/>
            <p:cNvSpPr txBox="1"/>
            <p:nvPr/>
          </p:nvSpPr>
          <p:spPr>
            <a:xfrm>
              <a:off x="400047" y="953855"/>
              <a:ext cx="995806" cy="263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 dirty="0">
                  <a:solidFill>
                    <a:srgbClr val="000000"/>
                  </a:solidFill>
                  <a:latin typeface="나눔고딕"/>
                  <a:ea typeface="나눔고딕"/>
                </a:rPr>
                <a:t>서브 페이지 </a:t>
              </a:r>
              <a:r>
                <a:rPr kumimoji="0" lang="en-US" altLang="ko-KR" sz="1200" b="0" i="0" u="none" strike="noStrike" kern="1200" cap="none" spc="0" normalizeH="0" baseline="0" dirty="0">
                  <a:solidFill>
                    <a:srgbClr val="000000"/>
                  </a:solidFill>
                  <a:latin typeface="나눔고딕"/>
                  <a:ea typeface="나눔고딕"/>
                </a:rPr>
                <a:t>2</a:t>
              </a:r>
            </a:p>
          </p:txBody>
        </p:sp>
      </p:grpSp>
      <p:sp>
        <p:nvSpPr>
          <p:cNvPr id="138" name="한쪽 모서리가 잘린 사각형 41"/>
          <p:cNvSpPr/>
          <p:nvPr/>
        </p:nvSpPr>
        <p:spPr>
          <a:xfrm>
            <a:off x="3407630" y="5887826"/>
            <a:ext cx="991615" cy="407951"/>
          </a:xfrm>
          <a:prstGeom prst="snip1Rect">
            <a:avLst>
              <a:gd name="adj" fmla="val 0"/>
            </a:avLst>
          </a:prstGeom>
          <a:solidFill>
            <a:srgbClr val="AFABAB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 dirty="0" smtClean="0">
                <a:latin typeface="나눔고딕"/>
                <a:ea typeface="나눔고딕"/>
              </a:rPr>
              <a:t>해당 상품</a:t>
            </a:r>
            <a:endParaRPr kumimoji="0" lang="ko-KR" altLang="en-US" sz="1200" b="1" i="0" u="none" strike="noStrike" kern="0" cap="none" normalizeH="0" baseline="0" dirty="0">
              <a:effectLst/>
              <a:uLnTx/>
              <a:uFillTx/>
              <a:latin typeface="나눔고딕"/>
              <a:ea typeface="나눔고딕"/>
              <a:cs typeface="+mn-cs"/>
            </a:endParaRP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b="1" kern="0" dirty="0">
                <a:latin typeface="나눔고딕"/>
                <a:ea typeface="나눔고딕"/>
              </a:rPr>
              <a:t>채팅 방 목록</a:t>
            </a:r>
            <a:endParaRPr kumimoji="0" lang="ko-KR" altLang="en-US" sz="1200" b="1" i="0" u="none" strike="noStrike" kern="0" cap="none" normalizeH="0" baseline="0" dirty="0">
              <a:effectLst/>
              <a:uLnTx/>
              <a:uFillTx/>
              <a:latin typeface="나눔고딕"/>
              <a:ea typeface="나눔고딕"/>
              <a:cs typeface="+mn-cs"/>
            </a:endParaRPr>
          </a:p>
        </p:txBody>
      </p:sp>
      <p:cxnSp>
        <p:nvCxnSpPr>
          <p:cNvPr id="153" name="직선 연결선 152"/>
          <p:cNvCxnSpPr>
            <a:stCxn id="51" idx="1"/>
            <a:endCxn id="138" idx="3"/>
          </p:cNvCxnSpPr>
          <p:nvPr/>
        </p:nvCxnSpPr>
        <p:spPr>
          <a:xfrm>
            <a:off x="3900088" y="5728395"/>
            <a:ext cx="3350" cy="159431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cxnSp>
        <p:nvCxnSpPr>
          <p:cNvPr id="132" name="직선 연결선 131"/>
          <p:cNvCxnSpPr>
            <a:stCxn id="45" idx="0"/>
            <a:endCxn id="12" idx="2"/>
          </p:cNvCxnSpPr>
          <p:nvPr/>
        </p:nvCxnSpPr>
        <p:spPr>
          <a:xfrm>
            <a:off x="6610175" y="2202270"/>
            <a:ext cx="1149709" cy="65006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sp>
        <p:nvSpPr>
          <p:cNvPr id="135" name="한쪽 모서리가 잘린 사각형 41"/>
          <p:cNvSpPr/>
          <p:nvPr/>
        </p:nvSpPr>
        <p:spPr>
          <a:xfrm>
            <a:off x="1270151" y="6089642"/>
            <a:ext cx="865036" cy="290993"/>
          </a:xfrm>
          <a:prstGeom prst="snip1Rect">
            <a:avLst>
              <a:gd name="adj" fmla="val 0"/>
            </a:avLst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수정</a:t>
            </a:r>
          </a:p>
        </p:txBody>
      </p:sp>
      <p:sp>
        <p:nvSpPr>
          <p:cNvPr id="136" name="한쪽 모서리가 잘린 사각형 41"/>
          <p:cNvSpPr/>
          <p:nvPr/>
        </p:nvSpPr>
        <p:spPr>
          <a:xfrm>
            <a:off x="2166169" y="6091523"/>
            <a:ext cx="865036" cy="290993"/>
          </a:xfrm>
          <a:prstGeom prst="snip1Rect">
            <a:avLst>
              <a:gd name="adj" fmla="val 0"/>
            </a:avLst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1" i="0" u="none" strike="noStrike" kern="0" cap="none" normalizeH="0" baseline="0">
                <a:effectLst/>
                <a:uLnTx/>
                <a:uFillTx/>
                <a:latin typeface="나눔고딕"/>
                <a:ea typeface="나눔고딕"/>
                <a:cs typeface="+mn-cs"/>
              </a:rPr>
              <a:t>상품 삭제</a:t>
            </a:r>
          </a:p>
        </p:txBody>
      </p:sp>
      <p:cxnSp>
        <p:nvCxnSpPr>
          <p:cNvPr id="139" name="직선 연결선 138"/>
          <p:cNvCxnSpPr>
            <a:stCxn id="136" idx="3"/>
            <a:endCxn id="57" idx="1"/>
          </p:cNvCxnSpPr>
          <p:nvPr/>
        </p:nvCxnSpPr>
        <p:spPr>
          <a:xfrm flipV="1">
            <a:off x="2598687" y="5697198"/>
            <a:ext cx="10146" cy="394325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47" name="직선 연결선 146"/>
          <p:cNvCxnSpPr>
            <a:stCxn id="135" idx="3"/>
            <a:endCxn id="57" idx="1"/>
          </p:cNvCxnSpPr>
          <p:nvPr/>
        </p:nvCxnSpPr>
        <p:spPr>
          <a:xfrm flipV="1">
            <a:off x="1702669" y="5697198"/>
            <a:ext cx="906164" cy="392444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  <p:cxnSp>
        <p:nvCxnSpPr>
          <p:cNvPr id="179" name="직선 연결선 178"/>
          <p:cNvCxnSpPr/>
          <p:nvPr/>
        </p:nvCxnSpPr>
        <p:spPr>
          <a:xfrm>
            <a:off x="10294495" y="6367696"/>
            <a:ext cx="139580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/>
          </a:ln>
          <a:effectLst/>
        </p:spPr>
      </p:cxnSp>
      <p:sp>
        <p:nvSpPr>
          <p:cNvPr id="186" name="가로 글상자 402"/>
          <p:cNvSpPr txBox="1"/>
          <p:nvPr/>
        </p:nvSpPr>
        <p:spPr>
          <a:xfrm>
            <a:off x="10421375" y="6210746"/>
            <a:ext cx="1705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서브 메뉴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페이지 이동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88" name="가로 글상자 402"/>
          <p:cNvSpPr txBox="1"/>
          <p:nvPr/>
        </p:nvSpPr>
        <p:spPr>
          <a:xfrm>
            <a:off x="10421412" y="6007370"/>
            <a:ext cx="1705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 dirty="0" smtClean="0">
                <a:solidFill>
                  <a:srgbClr val="000000"/>
                </a:solidFill>
                <a:latin typeface="나눔고딕"/>
                <a:ea typeface="나눔고딕"/>
              </a:rPr>
              <a:t>메인 메뉴 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"/>
                <a:ea typeface="나눔고딕"/>
              </a:rPr>
              <a:t>(</a:t>
            </a:r>
            <a:r>
              <a:rPr lang="ko-KR" altLang="en-US" sz="1200" dirty="0" smtClean="0">
                <a:solidFill>
                  <a:srgbClr val="000000"/>
                </a:solidFill>
                <a:latin typeface="나눔고딕"/>
                <a:ea typeface="나눔고딕"/>
              </a:rPr>
              <a:t>페이지 이동</a:t>
            </a:r>
            <a:r>
              <a:rPr lang="en-US" altLang="ko-KR" sz="1200" dirty="0" smtClean="0">
                <a:solidFill>
                  <a:srgbClr val="000000"/>
                </a:solidFill>
                <a:latin typeface="나눔고딕"/>
                <a:ea typeface="나눔고딕"/>
              </a:rPr>
              <a:t>)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10294495" y="6570719"/>
            <a:ext cx="139580" cy="0"/>
          </a:xfrm>
          <a:prstGeom prst="line">
            <a:avLst/>
          </a:prstGeom>
          <a:noFill/>
          <a:ln w="254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/>
          </a:ln>
          <a:effectLst/>
        </p:spPr>
      </p:cxnSp>
      <p:sp>
        <p:nvSpPr>
          <p:cNvPr id="191" name="가로 글상자 402"/>
          <p:cNvSpPr txBox="1"/>
          <p:nvPr/>
        </p:nvSpPr>
        <p:spPr>
          <a:xfrm>
            <a:off x="10421375" y="6413769"/>
            <a:ext cx="1705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페이지 이동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rgbClr val="000000"/>
                </a:solidFill>
                <a:latin typeface="나눔고딕"/>
                <a:ea typeface="나눔고딕"/>
              </a:rPr>
              <a:t>화면 전환</a:t>
            </a:r>
            <a:endParaRPr kumimoji="0" lang="en-US" altLang="ko-KR" sz="1200" b="0" i="0" u="none" strike="noStrike" kern="1200" cap="none" spc="0" normalizeH="0" baseline="0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10294495" y="6164496"/>
            <a:ext cx="139580" cy="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0819" y="690880"/>
            <a:ext cx="297068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400" b="1" spc="-300" dirty="0">
                <a:solidFill>
                  <a:srgbClr val="0033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시연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643879" y="1727200"/>
            <a:ext cx="900000" cy="0"/>
          </a:xfrm>
          <a:prstGeom prst="line">
            <a:avLst/>
          </a:prstGeom>
          <a:ln w="76200">
            <a:solidFill>
              <a:srgbClr val="2E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/>
          <p:cNvSpPr/>
          <p:nvPr/>
        </p:nvSpPr>
        <p:spPr>
          <a:xfrm>
            <a:off x="0" y="0"/>
            <a:ext cx="2885440" cy="6858000"/>
          </a:xfrm>
          <a:prstGeom prst="rtTriangle">
            <a:avLst/>
          </a:prstGeom>
          <a:solidFill>
            <a:srgbClr val="F4E4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10800000">
            <a:off x="9306560" y="0"/>
            <a:ext cx="2885440" cy="6858000"/>
          </a:xfrm>
          <a:prstGeom prst="rtTriangle">
            <a:avLst/>
          </a:prstGeom>
          <a:solidFill>
            <a:srgbClr val="21A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8788" y="-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597925" y="1205862"/>
            <a:ext cx="1958562" cy="1958562"/>
          </a:xfrm>
          <a:prstGeom prst="ellipse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김형관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635624" y="1205862"/>
            <a:ext cx="1958562" cy="1958562"/>
          </a:xfrm>
          <a:prstGeom prst="ellipse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D9E3E1">
                    <a:lumMod val="10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윤성혁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D9E3E1">
                  <a:lumMod val="1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60226" y="1205862"/>
            <a:ext cx="1958562" cy="1958562"/>
          </a:xfrm>
          <a:prstGeom prst="ellipse">
            <a:avLst/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D9E3E1">
                    <a:lumMod val="10000"/>
                  </a:srgb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김예림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D9E3E1">
                  <a:lumMod val="10000"/>
                </a:srgb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673323" y="1205862"/>
            <a:ext cx="1958562" cy="1958562"/>
          </a:xfrm>
          <a:prstGeom prst="ellipse">
            <a:avLst/>
          </a:prstGeom>
          <a:solidFill>
            <a:srgbClr val="21A37D">
              <a:lumMod val="75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한인규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289281" y="3354100"/>
            <a:ext cx="558800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/>
          </a:ln>
          <a:effectLst/>
        </p:spPr>
      </p:cxnSp>
      <p:cxnSp>
        <p:nvCxnSpPr>
          <p:cNvPr id="14" name="직선 연결선 13"/>
          <p:cNvCxnSpPr/>
          <p:nvPr/>
        </p:nvCxnSpPr>
        <p:spPr>
          <a:xfrm>
            <a:off x="4303034" y="3351792"/>
            <a:ext cx="558800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292547" y="3543777"/>
            <a:ext cx="27088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진행할  때  서로서로  부족한 점도  채워주고  배울 점은  배울 수 있는 좋은  경험을  하게 되었습니다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해야하는  이유를  이번 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때 많이  느꼈습니다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defRPr/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좋은 개발자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 잘하는 개발자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367586" y="3376374"/>
            <a:ext cx="558800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/>
          </a:ln>
          <a:effectLst/>
        </p:spPr>
      </p:cxnSp>
      <p:cxnSp>
        <p:nvCxnSpPr>
          <p:cNvPr id="18" name="직선 연결선 17"/>
          <p:cNvCxnSpPr/>
          <p:nvPr/>
        </p:nvCxnSpPr>
        <p:spPr>
          <a:xfrm>
            <a:off x="10419686" y="3351792"/>
            <a:ext cx="558800" cy="0"/>
          </a:xfrm>
          <a:prstGeom prst="line">
            <a:avLst/>
          </a:prstGeom>
          <a:noFill/>
          <a:ln w="381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222767" y="3543777"/>
            <a:ext cx="27088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저는 이번 프로젝트가 제게 있어 한층 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성장할 수 있게 된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계기가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된 것 같아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감사한 마음이 드는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시간들 이였습니다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다만 지난 수업시간동안 조금만 더 열심히 공부했다면 우리 팀에게 그리고 나에게 조금 더 도움이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됐을 텐데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생각에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아쉬운 부분이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많기도 합니다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우여곡절 많았지만 많이 배우게 되고 즐거웠던 프로젝트였습니다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44647" y="3543777"/>
            <a:ext cx="27088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 시작 하기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전에는 부담감만 있었는데 시작하고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팀원들과 의견을 주고 받고 하나 둘 씩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기능이 완성되면서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재미를 느꼈고</a:t>
            </a:r>
          </a:p>
          <a:p>
            <a:pPr>
              <a:defRPr/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기간이 지나면서 욕심이 생겨 구현하지 못한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기능들이나 추가하고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기능들이  있어 아쉬움이 많이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남지만 좋은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팀원들에게 많이 배울 수 있어 너무 좋았습니다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242" y="3543776"/>
            <a:ext cx="27088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처음에는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시간에 쫓기는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기분 이였고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,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나중에는 욕심이 생겨 아쉬운 마음이 더 많이 들었는데 이 마음이 앞으로 저를 더 발전 시킬 원동력이 되어 줄 것 같아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 귀중한 경험을 한 것 같습니다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.</a:t>
            </a:r>
          </a:p>
          <a:p>
            <a:pPr lvl="0">
              <a:defRPr/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시작 때 다짐했던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만큼 해내지는 못해서 아쉽기도 하고 죄송한 마음도 있었는데 잘 끝나게 되어 다행이고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,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 열심히 참여해 주신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팀원 분들께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감사드립니다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/>
                <a:ea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70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-4342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40733" y="428198"/>
            <a:ext cx="5655267" cy="5992921"/>
          </a:xfrm>
          <a:prstGeom prst="rect">
            <a:avLst/>
          </a:prstGeom>
          <a:solidFill>
            <a:srgbClr val="003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54667" y="1981200"/>
            <a:ext cx="4741333" cy="0"/>
          </a:xfrm>
          <a:prstGeom prst="line">
            <a:avLst/>
          </a:prstGeom>
          <a:ln w="57150">
            <a:solidFill>
              <a:srgbClr val="F4E4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1432" y="1234981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 b="1" dirty="0">
                <a:solidFill>
                  <a:schemeClr val="bg1"/>
                </a:solidFill>
                <a:latin typeface="Elephant"/>
                <a:ea typeface="+mj-ea"/>
              </a:rPr>
              <a:t>END</a:t>
            </a:r>
            <a:endParaRPr lang="ko-KR" altLang="en-US" sz="7200" b="1" dirty="0">
              <a:solidFill>
                <a:schemeClr val="bg1"/>
              </a:solidFill>
              <a:latin typeface="Elephant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873" y="2293032"/>
            <a:ext cx="4854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Elephant" panose="02020904090505020303" pitchFamily="18" charset="0"/>
                <a:ea typeface="나눔고딕" panose="020D0604000000000000" pitchFamily="50" charset="-127"/>
              </a:rPr>
              <a:t>Q&amp;A</a:t>
            </a:r>
            <a:endParaRPr lang="en-US" altLang="ko-KR" dirty="0">
              <a:solidFill>
                <a:schemeClr val="bg1"/>
              </a:solidFill>
              <a:latin typeface="Elephant" panose="02020904090505020303" pitchFamily="18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5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1160394" y="2395911"/>
            <a:ext cx="3254742" cy="70788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60394" y="3487330"/>
            <a:ext cx="3254742" cy="70788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60394" y="4458447"/>
            <a:ext cx="3254742" cy="70788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160395" y="5489715"/>
            <a:ext cx="3254742" cy="70788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60394" y="1364643"/>
            <a:ext cx="3254742" cy="70788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785905" y="2552422"/>
            <a:ext cx="3011555" cy="3011555"/>
          </a:xfrm>
          <a:prstGeom prst="rect">
            <a:avLst/>
          </a:prstGeom>
          <a:solidFill>
            <a:srgbClr val="21A37D">
              <a:alpha val="9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528320" y="762000"/>
            <a:ext cx="11663680" cy="0"/>
          </a:xfrm>
          <a:prstGeom prst="line">
            <a:avLst/>
          </a:prstGeom>
          <a:noFill/>
          <a:ln w="6350" cap="flat" cmpd="sng" algn="ctr">
            <a:solidFill>
              <a:srgbClr val="575A4D"/>
            </a:solidFill>
            <a:prstDash val="solid"/>
            <a:miter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65760" y="1364643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003808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1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srgbClr val="003808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33510" y="1487753"/>
            <a:ext cx="2576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프로젝트 개요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65760" y="2390830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003808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2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srgbClr val="003808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33511" y="2516972"/>
            <a:ext cx="294022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기술 스택 및 개발환경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5760" y="3417017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003808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3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srgbClr val="003808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3510" y="3604257"/>
            <a:ext cx="209865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팀 구성 및 역할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65760" y="4443204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003808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4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srgbClr val="003808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33511" y="4575410"/>
            <a:ext cx="2753654" cy="451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프로젝트 수행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과정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5760" y="5469392"/>
            <a:ext cx="50206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>
                <a:ln>
                  <a:noFill/>
                </a:ln>
                <a:solidFill>
                  <a:srgbClr val="003808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5</a:t>
            </a:r>
            <a:endParaRPr kumimoji="0" lang="ko-KR" altLang="en-US" sz="4000" b="1" i="0" u="none" strike="noStrike" kern="1200" cap="none" spc="0" normalizeH="0" baseline="0" noProof="0">
              <a:ln>
                <a:noFill/>
              </a:ln>
              <a:solidFill>
                <a:srgbClr val="003808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33511" y="5604627"/>
            <a:ext cx="2753654" cy="4513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프로젝트 수행 결과</a:t>
            </a:r>
          </a:p>
        </p:txBody>
      </p:sp>
      <p:sp>
        <p:nvSpPr>
          <p:cNvPr id="79" name="타원 78"/>
          <p:cNvSpPr/>
          <p:nvPr/>
        </p:nvSpPr>
        <p:spPr>
          <a:xfrm>
            <a:off x="6588761" y="1448375"/>
            <a:ext cx="3383278" cy="3383278"/>
          </a:xfrm>
          <a:prstGeom prst="ellipse">
            <a:avLst/>
          </a:prstGeom>
          <a:solidFill>
            <a:srgbClr val="F4E410">
              <a:alpha val="9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80" name="이등변 삼각형 79"/>
          <p:cNvSpPr/>
          <p:nvPr/>
        </p:nvSpPr>
        <p:spPr>
          <a:xfrm>
            <a:off x="6908405" y="2929667"/>
            <a:ext cx="3858501" cy="3166333"/>
          </a:xfrm>
          <a:prstGeom prst="triangle">
            <a:avLst>
              <a:gd name="adj" fmla="val 50000"/>
            </a:avLst>
          </a:prstGeom>
          <a:solidFill>
            <a:srgbClr val="003808">
              <a:alpha val="9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스퀘어 Light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0699" y="107290"/>
            <a:ext cx="902811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400" b="0" i="0" u="none" strike="noStrike" kern="1200" cap="none" spc="-300" normalizeH="0" baseline="0" noProof="0" dirty="0" smtClean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목차</a:t>
            </a:r>
            <a:endParaRPr kumimoji="0" lang="ko-KR" altLang="en-US" sz="3400" b="0" i="0" u="none" strike="noStrike" kern="1200" cap="none" spc="-30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0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54000" y="1158948"/>
            <a:ext cx="11633199" cy="53481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4000" y="68168"/>
            <a:ext cx="2409634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400" spc="-300">
                <a:solidFill>
                  <a:srgbClr val="2E2E2E"/>
                </a:solidFill>
                <a:latin typeface="나눔스퀘어 ExtraBold"/>
                <a:ea typeface="나눔스퀘어 ExtraBold"/>
              </a:rPr>
              <a:t>프로젝트 개요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1707" y="604385"/>
            <a:ext cx="7653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Verdana" panose="020B0604030504040204" pitchFamily="34" charset="0"/>
                <a:ea typeface="Verdana" panose="020B0604030504040204" pitchFamily="34" charset="0"/>
              </a:rPr>
              <a:t>If we can't all swim together, we will sink. There is no plan B because there is no planet B. 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0"/>
            <a:ext cx="144000" cy="900000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40" name="왼쪽 중괄호 39"/>
          <p:cNvSpPr/>
          <p:nvPr/>
        </p:nvSpPr>
        <p:spPr>
          <a:xfrm rot="16200000">
            <a:off x="5784348" y="190032"/>
            <a:ext cx="623304" cy="9028438"/>
          </a:xfrm>
          <a:prstGeom prst="leftBrace">
            <a:avLst>
              <a:gd name="adj1" fmla="val 92647"/>
              <a:gd name="adj2" fmla="val 50000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black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92200" y="5234153"/>
            <a:ext cx="10007599" cy="1106532"/>
          </a:xfrm>
          <a:prstGeom prst="rect">
            <a:avLst/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lvl="0" algn="ctr" latinLnBrk="0">
              <a:defRPr/>
            </a:pP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</a:t>
            </a:r>
            <a:r>
              <a:rPr lang="ko-KR" altLang="ko-KR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구를</a:t>
            </a:r>
            <a:r>
              <a:rPr lang="en-US" altLang="ko-KR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</a:t>
            </a:r>
            <a:r>
              <a:rPr lang="ko-KR" altLang="ko-KR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키는 </a:t>
            </a:r>
            <a:r>
              <a:rPr lang="en-US" altLang="ko-KR" sz="45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Green</a:t>
            </a:r>
            <a:endParaRPr kumimoji="0" lang="ko-KR" altLang="en-US" sz="4500" b="0" i="0" u="none" strike="noStrike" kern="0" cap="none" spc="0" normalizeH="0" baseline="0" dirty="0">
              <a:solidFill>
                <a:schemeClr val="bg1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581781" y="1536229"/>
            <a:ext cx="9028438" cy="2674770"/>
            <a:chOff x="1148080" y="1279252"/>
            <a:chExt cx="9895840" cy="2931747"/>
          </a:xfrm>
        </p:grpSpPr>
        <p:sp>
          <p:nvSpPr>
            <p:cNvPr id="44" name="타원 43"/>
            <p:cNvSpPr/>
            <p:nvPr/>
          </p:nvSpPr>
          <p:spPr>
            <a:xfrm>
              <a:off x="1148080" y="1279252"/>
              <a:ext cx="2931747" cy="293174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+mj-lt"/>
                <a:ea typeface="나눔스퀘어 Light"/>
                <a:cs typeface="+mn-cs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630126" y="1279252"/>
              <a:ext cx="2931747" cy="293174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+mj-lt"/>
                <a:ea typeface="나눔스퀘어 Light"/>
                <a:cs typeface="+mn-cs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8112173" y="1279252"/>
              <a:ext cx="2931747" cy="2931747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나눔고딕"/>
                <a:ea typeface="나눔고딕"/>
              </a:endParaRPr>
            </a:p>
          </p:txBody>
        </p:sp>
        <p:pic>
          <p:nvPicPr>
            <p:cNvPr id="49" name="그래픽 38" descr="지속 가능성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516571" y="1651650"/>
              <a:ext cx="2059990" cy="205999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6467" y="1990313"/>
            <a:ext cx="1821509" cy="18215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1078" y="1813730"/>
            <a:ext cx="1939231" cy="1939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566" y="302672"/>
            <a:ext cx="256192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rgbClr val="003300"/>
                </a:solidFill>
                <a:latin typeface="나눔스퀘어 ExtraBold"/>
                <a:ea typeface="나눔스퀘어 ExtraBold"/>
              </a:rPr>
              <a:t>프로젝트 일정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-152400" y="1025525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sp>
        <p:nvSpPr>
          <p:cNvPr id="29" name="직사각형 28"/>
          <p:cNvSpPr/>
          <p:nvPr/>
        </p:nvSpPr>
        <p:spPr>
          <a:xfrm>
            <a:off x="389514" y="2084577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및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명세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rot="16200000" flipH="1">
            <a:off x="-39573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1" name="직선 연결선 30"/>
          <p:cNvCxnSpPr/>
          <p:nvPr/>
        </p:nvCxnSpPr>
        <p:spPr>
          <a:xfrm rot="16200000" flipH="1">
            <a:off x="1755813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2" name="직선 연결선 31"/>
          <p:cNvCxnSpPr/>
          <p:nvPr/>
        </p:nvCxnSpPr>
        <p:spPr>
          <a:xfrm rot="16200000" flipH="1">
            <a:off x="3551576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3" name="직선 연결선 32"/>
          <p:cNvCxnSpPr/>
          <p:nvPr/>
        </p:nvCxnSpPr>
        <p:spPr>
          <a:xfrm rot="16200000" flipH="1">
            <a:off x="5345810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4" name="직선 연결선 33"/>
          <p:cNvCxnSpPr/>
          <p:nvPr/>
        </p:nvCxnSpPr>
        <p:spPr>
          <a:xfrm rot="16200000" flipH="1">
            <a:off x="7148524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5" name="직선 연결선 34"/>
          <p:cNvCxnSpPr/>
          <p:nvPr/>
        </p:nvCxnSpPr>
        <p:spPr>
          <a:xfrm rot="16200000" flipH="1">
            <a:off x="8956782" y="4124184"/>
            <a:ext cx="5467631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/>
          </a:ln>
          <a:effectLst/>
        </p:spPr>
      </p:cxnSp>
      <p:cxnSp>
        <p:nvCxnSpPr>
          <p:cNvPr id="36" name="직선 화살표 연결선 35"/>
          <p:cNvCxnSpPr/>
          <p:nvPr/>
        </p:nvCxnSpPr>
        <p:spPr>
          <a:xfrm>
            <a:off x="2708915" y="2373689"/>
            <a:ext cx="400941" cy="0"/>
          </a:xfrm>
          <a:prstGeom prst="straightConnector1">
            <a:avLst/>
          </a:prstGeom>
          <a:noFill/>
          <a:ln w="38100" cap="flat" cmpd="sng" algn="ctr">
            <a:solidFill>
              <a:srgbClr val="575A4D"/>
            </a:solidFill>
            <a:prstDash val="solid"/>
            <a:miter/>
            <a:headEnd type="triangle"/>
            <a:tailEnd type="triangle"/>
          </a:ln>
          <a:effectLst/>
        </p:spPr>
      </p:cxnSp>
      <p:cxnSp>
        <p:nvCxnSpPr>
          <p:cNvPr id="37" name="직선 화살표 연결선 34"/>
          <p:cNvCxnSpPr/>
          <p:nvPr/>
        </p:nvCxnSpPr>
        <p:spPr>
          <a:xfrm>
            <a:off x="4489628" y="4308988"/>
            <a:ext cx="5664164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cxnSp>
        <p:nvCxnSpPr>
          <p:cNvPr id="38" name="직선 화살표 연결선 34"/>
          <p:cNvCxnSpPr/>
          <p:nvPr/>
        </p:nvCxnSpPr>
        <p:spPr>
          <a:xfrm>
            <a:off x="4489628" y="4936253"/>
            <a:ext cx="5699450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cxnSp>
        <p:nvCxnSpPr>
          <p:cNvPr id="39" name="직선 화살표 연결선 34"/>
          <p:cNvCxnSpPr/>
          <p:nvPr/>
        </p:nvCxnSpPr>
        <p:spPr>
          <a:xfrm>
            <a:off x="10471668" y="6193961"/>
            <a:ext cx="1237371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cxnSp>
        <p:nvCxnSpPr>
          <p:cNvPr id="40" name="직선 화살표 연결선 34"/>
          <p:cNvCxnSpPr/>
          <p:nvPr/>
        </p:nvCxnSpPr>
        <p:spPr>
          <a:xfrm>
            <a:off x="3016881" y="3000263"/>
            <a:ext cx="453662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cxnSp>
        <p:nvCxnSpPr>
          <p:cNvPr id="41" name="직선 화살표 연결선 34"/>
          <p:cNvCxnSpPr/>
          <p:nvPr/>
        </p:nvCxnSpPr>
        <p:spPr>
          <a:xfrm>
            <a:off x="3470543" y="3583877"/>
            <a:ext cx="1315773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cxnSp>
        <p:nvCxnSpPr>
          <p:cNvPr id="42" name="직선 화살표 연결선 34"/>
          <p:cNvCxnSpPr/>
          <p:nvPr/>
        </p:nvCxnSpPr>
        <p:spPr>
          <a:xfrm>
            <a:off x="9443136" y="5590128"/>
            <a:ext cx="2265903" cy="0"/>
          </a:xfrm>
          <a:prstGeom prst="straightConnector1">
            <a:avLst/>
          </a:prstGeom>
          <a:noFill/>
          <a:ln w="38100" cap="flat" cmpd="sng" algn="ctr">
            <a:solidFill>
              <a:srgbClr val="575A4D">
                <a:alpha val="100000"/>
              </a:srgbClr>
            </a:solidFill>
            <a:prstDash val="solid"/>
            <a:miter/>
            <a:headEnd type="triangle"/>
            <a:tailEnd type="triangle"/>
          </a:ln>
        </p:spPr>
      </p:cxnSp>
      <p:sp>
        <p:nvSpPr>
          <p:cNvPr id="43" name="직사각형 42"/>
          <p:cNvSpPr/>
          <p:nvPr/>
        </p:nvSpPr>
        <p:spPr>
          <a:xfrm>
            <a:off x="397190" y="2725005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기획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9513" y="3379164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베이스</a:t>
            </a:r>
            <a:endParaRPr lang="en-US" altLang="ko-KR" sz="15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 및 구현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742" y="4019876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프로그래밍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9512" y="4647141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프로그래밍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1195" y="5301016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및 디버그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5583" y="5941728"/>
            <a:ext cx="1879257" cy="578224"/>
          </a:xfrm>
          <a:prstGeom prst="rect">
            <a:avLst/>
          </a:prstGeom>
          <a:solidFill>
            <a:srgbClr val="003808"/>
          </a:solidFill>
          <a:ln>
            <a:solidFill>
              <a:srgbClr val="00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발표 자료 제작</a:t>
            </a:r>
            <a:endParaRPr lang="ko-KR" altLang="en-US" sz="15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695858" y="1397297"/>
            <a:ext cx="9005705" cy="462206"/>
            <a:chOff x="731520" y="3004822"/>
            <a:chExt cx="9804400" cy="848355"/>
          </a:xfrm>
        </p:grpSpPr>
        <p:sp>
          <p:nvSpPr>
            <p:cNvPr id="50" name="직사각형 49"/>
            <p:cNvSpPr/>
            <p:nvPr/>
          </p:nvSpPr>
          <p:spPr>
            <a:xfrm>
              <a:off x="731520" y="3004822"/>
              <a:ext cx="1960880" cy="848355"/>
            </a:xfrm>
            <a:prstGeom prst="rect">
              <a:avLst/>
            </a:prstGeom>
            <a:solidFill>
              <a:srgbClr val="EEE9E2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 </a:t>
              </a: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(1/2 ~ 1/6)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692400" y="3004822"/>
              <a:ext cx="1960880" cy="848355"/>
            </a:xfrm>
            <a:prstGeom prst="rect">
              <a:avLst/>
            </a:prstGeom>
            <a:solidFill>
              <a:srgbClr val="D9E3E1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 </a:t>
              </a: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(1/9 ~ 1/14)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653280" y="3004822"/>
              <a:ext cx="1960880" cy="848355"/>
            </a:xfrm>
            <a:prstGeom prst="rect">
              <a:avLst/>
            </a:prstGeom>
            <a:solidFill>
              <a:srgbClr val="D9E3E1">
                <a:lumMod val="9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3 </a:t>
              </a: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 </a:t>
              </a:r>
              <a:r>
                <a:rPr kumimoji="0" lang="en-US" altLang="ko-KR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(1/16 ~ 1/20)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614160" y="3004822"/>
              <a:ext cx="1960880" cy="848355"/>
            </a:xfrm>
            <a:prstGeom prst="rect">
              <a:avLst/>
            </a:prstGeom>
            <a:solidFill>
              <a:srgbClr val="21A37D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lang="en-US" altLang="ko-KR" sz="14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 </a:t>
              </a:r>
              <a:r>
                <a:rPr lang="ko-KR" altLang="en-US" sz="14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 </a:t>
              </a:r>
              <a:r>
                <a:rPr lang="en-US" altLang="ko-KR" sz="14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(1/25 ~ 1/28)</a:t>
              </a:r>
              <a:endParaRPr lang="ko-KR" altLang="en-US" sz="14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575040" y="3004822"/>
              <a:ext cx="1960880" cy="848355"/>
            </a:xfrm>
            <a:prstGeom prst="rect">
              <a:avLst/>
            </a:prstGeom>
            <a:solidFill>
              <a:srgbClr val="F4E410"/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/>
            <a:p>
              <a:pPr lvl="0" algn="ctr" latinLnBrk="0">
                <a:defRPr/>
              </a:pPr>
              <a:r>
                <a:rPr lang="en-US" altLang="ko-KR" sz="14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 </a:t>
              </a:r>
              <a:r>
                <a:rPr lang="ko-KR" altLang="en-US" sz="1400" kern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주차 </a:t>
              </a:r>
              <a:r>
                <a:rPr lang="en-US" altLang="ko-KR" sz="1400" kern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(1/30 ~ 2/4)</a:t>
              </a:r>
              <a:endParaRPr lang="ko-KR" altLang="en-US" sz="1400" kern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0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890" y="259717"/>
            <a:ext cx="397897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 dirty="0">
                <a:solidFill>
                  <a:srgbClr val="144E37"/>
                </a:solidFill>
                <a:latin typeface="+mj-lt"/>
                <a:ea typeface="나눔스퀘어 ExtraBold"/>
              </a:rPr>
              <a:t>기술 스택 및 </a:t>
            </a:r>
            <a:r>
              <a:rPr lang="ko-KR" altLang="en-US" sz="3200" b="1" dirty="0" smtClean="0">
                <a:solidFill>
                  <a:srgbClr val="144E37"/>
                </a:solidFill>
                <a:latin typeface="+mj-lt"/>
                <a:ea typeface="나눔스퀘어 ExtraBold"/>
              </a:rPr>
              <a:t>개발환경</a:t>
            </a:r>
            <a:endParaRPr lang="ko-KR" altLang="en-US" sz="3200" dirty="0">
              <a:solidFill>
                <a:srgbClr val="144E37"/>
              </a:solidFill>
              <a:latin typeface="+mj-lt"/>
              <a:ea typeface="나눔스퀘어 Light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52400" y="930275"/>
            <a:ext cx="12344400" cy="0"/>
          </a:xfrm>
          <a:prstGeom prst="line">
            <a:avLst/>
          </a:prstGeom>
          <a:noFill/>
          <a:ln w="12700" cap="flat" cmpd="sng" algn="ctr">
            <a:solidFill>
              <a:srgbClr val="D9E3E1"/>
            </a:solidFill>
            <a:prstDash val="solid"/>
            <a:miter/>
          </a:ln>
          <a:effectLst/>
        </p:spPr>
      </p:cxnSp>
      <p:sp>
        <p:nvSpPr>
          <p:cNvPr id="7" name="직사각형 6"/>
          <p:cNvSpPr/>
          <p:nvPr/>
        </p:nvSpPr>
        <p:spPr>
          <a:xfrm>
            <a:off x="338180" y="1180100"/>
            <a:ext cx="5614365" cy="2483936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21A37D">
                <a:hueOff val="0"/>
                <a:satOff val="0"/>
                <a:lumOff val="0"/>
                <a:alphaOff val="0"/>
              </a:srgbClr>
            </a:solidFill>
            <a:prstDash val="solid"/>
            <a:miter/>
          </a:ln>
          <a:effectLst/>
        </p:spPr>
        <p:txBody>
          <a:bodyPr vert="horz" wrap="square" lIns="174543" tIns="174543" rIns="882363" bIns="556632" anchor="t" anchorCtr="0">
            <a:noAutofit/>
          </a:bodyPr>
          <a:lstStyle/>
          <a:p>
            <a:pPr marL="36000" marR="0" lvl="1" indent="0" defTabSz="128905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71891" y="1180616"/>
            <a:ext cx="5628660" cy="2496805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D9E3E1">
                <a:hueOff val="0"/>
                <a:satOff val="0"/>
                <a:lumOff val="0"/>
                <a:alphaOff val="0"/>
              </a:srgbClr>
            </a:solidFill>
            <a:prstDash val="solid"/>
            <a:miter/>
          </a:ln>
          <a:effectLst/>
        </p:spPr>
        <p:txBody>
          <a:bodyPr vert="horz" wrap="square" lIns="882363" tIns="174543" rIns="174543" bIns="556632" anchor="t" anchorCtr="0">
            <a:noAutofit/>
          </a:bodyPr>
          <a:lstStyle/>
          <a:p>
            <a:pPr marL="36000" marR="0" lvl="1" indent="0" algn="r" defTabSz="128905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3409" y="3960080"/>
            <a:ext cx="5601492" cy="2695884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003808"/>
            </a:solidFill>
            <a:prstDash val="solid"/>
            <a:miter/>
          </a:ln>
          <a:effectLst/>
        </p:spPr>
        <p:txBody>
          <a:bodyPr vert="horz" wrap="square" lIns="174543" tIns="174543" rIns="882363" bIns="556632" anchor="t" anchorCtr="0">
            <a:noAutofit/>
          </a:bodyPr>
          <a:lstStyle/>
          <a:p>
            <a:pPr marL="36000" marR="0" lvl="1" indent="0" defTabSz="128905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90940" y="3992517"/>
            <a:ext cx="5615789" cy="2631526"/>
          </a:xfrm>
          <a:prstGeom prst="rect">
            <a:avLst/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12700" cap="flat" cmpd="sng" algn="ctr">
            <a:solidFill>
              <a:srgbClr val="575A4D"/>
            </a:solidFill>
            <a:prstDash val="solid"/>
            <a:miter/>
          </a:ln>
          <a:effectLst/>
        </p:spPr>
        <p:txBody>
          <a:bodyPr vert="horz" wrap="square" lIns="882363" tIns="174543" rIns="174543" bIns="556632" anchor="t" anchorCtr="0">
            <a:noAutofit/>
          </a:bodyPr>
          <a:lstStyle/>
          <a:p>
            <a:pPr marL="36000" marR="0" lvl="1" indent="0" algn="r" defTabSz="128905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1" name="자유형: 도형 12"/>
          <p:cNvSpPr/>
          <p:nvPr/>
        </p:nvSpPr>
        <p:spPr>
          <a:xfrm>
            <a:off x="3989706" y="1696900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rgbClr val="21A37D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/>
          </a:ln>
          <a:effectLst/>
        </p:spPr>
        <p:txBody>
          <a:bodyPr vert="horz" wrap="square" lIns="819080" tIns="819080" rIns="213360" bIns="213360" anchor="ctr" anchorCtr="0">
            <a:noAutofit/>
          </a:bodyPr>
          <a:lstStyle/>
          <a:p>
            <a:pPr marL="0" marR="0" lvl="0" indent="0" algn="ctr" defTabSz="1333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2" name="자유형: 도형 13"/>
          <p:cNvSpPr/>
          <p:nvPr/>
        </p:nvSpPr>
        <p:spPr>
          <a:xfrm>
            <a:off x="6153286" y="1696900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rgbClr val="D9E3E1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/>
          </a:ln>
          <a:effectLst/>
        </p:spPr>
        <p:txBody>
          <a:bodyPr vert="horz" wrap="square" lIns="213360" tIns="819080" rIns="819080" bIns="213360" anchor="ctr" anchorCtr="0">
            <a:noAutofit/>
          </a:bodyPr>
          <a:lstStyle/>
          <a:p>
            <a:pPr marL="0" marR="0" lvl="0" indent="0" algn="ctr" defTabSz="1333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3" name="자유형: 도형 15"/>
          <p:cNvSpPr/>
          <p:nvPr/>
        </p:nvSpPr>
        <p:spPr>
          <a:xfrm>
            <a:off x="3989705" y="3860480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rgbClr val="003808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/>
          </a:ln>
          <a:effectLst/>
        </p:spPr>
        <p:txBody>
          <a:bodyPr vert="horz" wrap="square" lIns="819081" tIns="213360" rIns="213360" bIns="819080" anchor="ctr" anchorCtr="0">
            <a:noAutofit/>
          </a:bodyPr>
          <a:lstStyle/>
          <a:p>
            <a:pPr marL="0" marR="0" lvl="0" indent="0" algn="ctr" defTabSz="1333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4" name="자유형: 도형 14"/>
          <p:cNvSpPr/>
          <p:nvPr/>
        </p:nvSpPr>
        <p:spPr>
          <a:xfrm>
            <a:off x="6153286" y="3860480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rgbClr val="575A4D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/>
          </a:ln>
          <a:effectLst/>
        </p:spPr>
        <p:txBody>
          <a:bodyPr vert="horz" wrap="square" lIns="213360" tIns="213360" rIns="819081" bIns="819080" anchor="ctr" anchorCtr="0">
            <a:noAutofit/>
          </a:bodyPr>
          <a:lstStyle/>
          <a:p>
            <a:pPr marL="0" marR="0" lvl="0" indent="0" algn="ctr" defTabSz="1333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80671" y="1411004"/>
            <a:ext cx="952420" cy="9524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79860" y="1397206"/>
            <a:ext cx="934105" cy="93410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615315" y="2279681"/>
            <a:ext cx="883082" cy="88308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9386" y="2494026"/>
            <a:ext cx="929774" cy="7670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17099" y="2222467"/>
            <a:ext cx="1310182" cy="13101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18059" y="1412671"/>
            <a:ext cx="721704" cy="7087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r="74110"/>
          <a:stretch>
            <a:fillRect/>
          </a:stretch>
        </p:blipFill>
        <p:spPr>
          <a:xfrm>
            <a:off x="1263603" y="2755900"/>
            <a:ext cx="667865" cy="66262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797801" y="1397206"/>
            <a:ext cx="797919" cy="79791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28271" y="4182079"/>
            <a:ext cx="1183261" cy="118326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90512" y="5612351"/>
            <a:ext cx="836774" cy="8367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60085" y="5076156"/>
            <a:ext cx="987668" cy="98766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875226" y="4869338"/>
            <a:ext cx="1207294" cy="12072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742363" y="1435372"/>
            <a:ext cx="743325" cy="69703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66" y="5429268"/>
            <a:ext cx="940686" cy="94068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41" y="4367787"/>
            <a:ext cx="689637" cy="68963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962" y="4541652"/>
            <a:ext cx="699950" cy="6999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2" y="5150774"/>
            <a:ext cx="1122588" cy="112258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95173" y="5461204"/>
            <a:ext cx="1137585" cy="11375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t="6000" r="27280" b="20400"/>
          <a:stretch/>
        </p:blipFill>
        <p:spPr>
          <a:xfrm>
            <a:off x="10583406" y="5499876"/>
            <a:ext cx="911327" cy="86435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000292" y="2515763"/>
            <a:ext cx="20716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 smtClean="0">
                <a:latin typeface="Elephant" panose="02020904090505020303" pitchFamily="18" charset="0"/>
              </a:rPr>
              <a:t>Back</a:t>
            </a:r>
          </a:p>
          <a:p>
            <a:pPr algn="r"/>
            <a:r>
              <a:rPr lang="en-US" altLang="ko-KR" sz="2500" dirty="0" smtClean="0">
                <a:latin typeface="Elephant" panose="02020904090505020303" pitchFamily="18" charset="0"/>
              </a:rPr>
              <a:t>IDE</a:t>
            </a:r>
          </a:p>
          <a:p>
            <a:pPr algn="r"/>
            <a:r>
              <a:rPr lang="en-US" altLang="ko-KR" sz="2500" dirty="0" smtClean="0">
                <a:latin typeface="Elephant" panose="02020904090505020303" pitchFamily="18" charset="0"/>
              </a:rPr>
              <a:t>Framework</a:t>
            </a:r>
            <a:endParaRPr lang="ko-KR" altLang="en-US" sz="2500" dirty="0">
              <a:latin typeface="Elephant" panose="02020904090505020303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22910" y="2907075"/>
            <a:ext cx="2071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Elephant" panose="02020904090505020303" pitchFamily="18" charset="0"/>
              </a:rPr>
              <a:t>Front</a:t>
            </a:r>
          </a:p>
          <a:p>
            <a:r>
              <a:rPr lang="en-US" altLang="ko-KR" sz="2500" dirty="0" smtClean="0">
                <a:latin typeface="Elephant" panose="02020904090505020303" pitchFamily="18" charset="0"/>
              </a:rPr>
              <a:t>Framework</a:t>
            </a:r>
            <a:endParaRPr lang="ko-KR" altLang="en-US" sz="2500" dirty="0">
              <a:latin typeface="Elephant" panose="02020904090505020303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68078" y="3894544"/>
            <a:ext cx="2071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Library</a:t>
            </a:r>
          </a:p>
          <a:p>
            <a:r>
              <a:rPr lang="en-US" altLang="ko-KR" sz="2500" dirty="0" smtClean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API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95284" y="3861517"/>
            <a:ext cx="20716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 smtClean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Server</a:t>
            </a:r>
          </a:p>
          <a:p>
            <a:pPr algn="r"/>
            <a:r>
              <a:rPr lang="en-US" altLang="ko-KR" sz="2500" dirty="0" smtClean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DB</a:t>
            </a:r>
          </a:p>
          <a:p>
            <a:pPr algn="r"/>
            <a:r>
              <a:rPr lang="en-US" altLang="ko-KR" sz="2500" dirty="0" smtClean="0">
                <a:solidFill>
                  <a:schemeClr val="bg1">
                    <a:lumMod val="95000"/>
                  </a:schemeClr>
                </a:solidFill>
                <a:latin typeface="Elephant" panose="02020904090505020303" pitchFamily="18" charset="0"/>
              </a:rPr>
              <a:t>Version</a:t>
            </a:r>
            <a:endParaRPr lang="ko-KR" altLang="en-US" sz="2500" dirty="0">
              <a:solidFill>
                <a:schemeClr val="bg1">
                  <a:lumMod val="95000"/>
                </a:schemeClr>
              </a:solidFill>
              <a:latin typeface="Elephant" panose="02020904090505020303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58" y="5973075"/>
            <a:ext cx="1167756" cy="3892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64" y="5872029"/>
            <a:ext cx="1126975" cy="56348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06" y="5108012"/>
            <a:ext cx="712454" cy="7124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06" y="4284426"/>
            <a:ext cx="1052842" cy="5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D9E3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F33B4-7AC7-4ED7-B244-87F3A20F24E9}"/>
              </a:ext>
            </a:extLst>
          </p:cNvPr>
          <p:cNvSpPr/>
          <p:nvPr/>
        </p:nvSpPr>
        <p:spPr>
          <a:xfrm>
            <a:off x="254000" y="890928"/>
            <a:ext cx="11633199" cy="581008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1" y="0"/>
            <a:ext cx="116114" cy="75474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CA84B-3A1F-491D-B58C-550A4E4C9B8E}"/>
              </a:ext>
            </a:extLst>
          </p:cNvPr>
          <p:cNvSpPr/>
          <p:nvPr/>
        </p:nvSpPr>
        <p:spPr>
          <a:xfrm>
            <a:off x="3585338" y="1090056"/>
            <a:ext cx="2184850" cy="1329294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김형관</a:t>
            </a:r>
            <a:endParaRPr kumimoji="0" lang="ko-KR" altLang="en-US" sz="360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BBC10E-1A1B-4887-9891-6757A895083B}"/>
              </a:ext>
            </a:extLst>
          </p:cNvPr>
          <p:cNvSpPr/>
          <p:nvPr/>
        </p:nvSpPr>
        <p:spPr>
          <a:xfrm>
            <a:off x="823548" y="1090057"/>
            <a:ext cx="2184850" cy="1329294"/>
          </a:xfrm>
          <a:prstGeom prst="rect">
            <a:avLst/>
          </a:prstGeom>
          <a:solidFill>
            <a:srgbClr val="F4E410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김예림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8B4D4F-3AFD-49EE-A81A-6515FEF71263}"/>
              </a:ext>
            </a:extLst>
          </p:cNvPr>
          <p:cNvSpPr/>
          <p:nvPr/>
        </p:nvSpPr>
        <p:spPr>
          <a:xfrm>
            <a:off x="9143550" y="1090056"/>
            <a:ext cx="2184850" cy="1329294"/>
          </a:xfrm>
          <a:prstGeom prst="rect">
            <a:avLst/>
          </a:prstGeom>
          <a:solidFill>
            <a:srgbClr val="003808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한인규</a:t>
            </a:r>
            <a:endParaRPr kumimoji="0" lang="en-US" altLang="ko-KR" sz="360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0ACA84B-3A1F-491D-B58C-550A4E4C9B8E}"/>
              </a:ext>
            </a:extLst>
          </p:cNvPr>
          <p:cNvSpPr/>
          <p:nvPr/>
        </p:nvSpPr>
        <p:spPr>
          <a:xfrm>
            <a:off x="6381760" y="1090056"/>
            <a:ext cx="2184850" cy="1329294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윤성혁</a:t>
            </a:r>
            <a:endParaRPr kumimoji="0" lang="ko-KR" altLang="en-US" sz="3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0458" y="93438"/>
            <a:ext cx="4321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>
                <a:solidFill>
                  <a:srgbClr val="003300"/>
                </a:solidFill>
                <a:latin typeface="나눔스퀘어 ExtraBold"/>
                <a:ea typeface="나눔스퀘어 ExtraBold"/>
              </a:rPr>
              <a:t>팀 구성 및 역할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0330" y="2486153"/>
            <a:ext cx="291787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실시간 채팅 프로그램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관리자 페이지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카테고리 관리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카테고리 수정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카테고리 삭제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카테고리 추가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회원</a:t>
            </a:r>
            <a:r>
              <a:rPr lang="en-US" altLang="ko-KR" sz="1500" dirty="0" smtClean="0">
                <a:latin typeface="나눔고딕"/>
                <a:ea typeface="나눔고딕"/>
              </a:rPr>
              <a:t>, </a:t>
            </a:r>
            <a:r>
              <a:rPr lang="ko-KR" altLang="en-US" sz="1500" dirty="0">
                <a:latin typeface="나눔고딕"/>
                <a:ea typeface="나눔고딕"/>
              </a:rPr>
              <a:t>상품 </a:t>
            </a:r>
            <a:r>
              <a:rPr lang="ko-KR" altLang="en-US" sz="1500" dirty="0" smtClean="0">
                <a:latin typeface="나눔고딕"/>
                <a:ea typeface="나눔고딕"/>
              </a:rPr>
              <a:t>현황 차트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채팅 </a:t>
            </a:r>
            <a:r>
              <a:rPr lang="ko-KR" altLang="en-US" sz="1500" dirty="0">
                <a:latin typeface="나눔고딕"/>
                <a:ea typeface="나눔고딕"/>
              </a:rPr>
              <a:t>서버 </a:t>
            </a:r>
            <a:r>
              <a:rPr lang="ko-KR" altLang="en-US" sz="1500" dirty="0" smtClean="0">
                <a:latin typeface="나눔고딕"/>
                <a:ea typeface="나눔고딕"/>
              </a:rPr>
              <a:t>관리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b="1" dirty="0" smtClean="0">
                <a:latin typeface="나눔고딕"/>
                <a:ea typeface="나눔고딕"/>
              </a:rPr>
              <a:t>Header</a:t>
            </a:r>
            <a:r>
              <a:rPr lang="en-US" altLang="ko-KR" sz="1500" b="1" dirty="0">
                <a:latin typeface="나눔고딕"/>
                <a:ea typeface="나눔고딕"/>
              </a:rPr>
              <a:t>, </a:t>
            </a:r>
            <a:r>
              <a:rPr lang="en-US" altLang="ko-KR" sz="1500" b="1" dirty="0" smtClean="0">
                <a:latin typeface="나눔고딕"/>
                <a:ea typeface="나눔고딕"/>
              </a:rPr>
              <a:t>Footer, </a:t>
            </a:r>
            <a:r>
              <a:rPr lang="ko-KR" altLang="en-US" sz="1500" b="1" dirty="0" smtClean="0">
                <a:latin typeface="나눔고딕"/>
                <a:ea typeface="나눔고딕"/>
              </a:rPr>
              <a:t>메인 페이지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b="1" dirty="0" err="1" smtClean="0">
                <a:latin typeface="나눔고딕"/>
                <a:ea typeface="나눔고딕"/>
              </a:rPr>
              <a:t>Github</a:t>
            </a:r>
            <a:r>
              <a:rPr lang="en-US" altLang="ko-KR" sz="1500" b="1" dirty="0" smtClean="0">
                <a:latin typeface="나눔고딕"/>
                <a:ea typeface="나눔고딕"/>
              </a:rPr>
              <a:t> </a:t>
            </a:r>
            <a:r>
              <a:rPr lang="ko-KR" altLang="en-US" sz="1500" b="1" dirty="0" smtClean="0">
                <a:latin typeface="나눔고딕"/>
                <a:ea typeface="나눔고딕"/>
              </a:rPr>
              <a:t>관리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smtClean="0">
                <a:latin typeface="나눔고딕"/>
                <a:ea typeface="나눔고딕"/>
              </a:rPr>
              <a:t>병합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수정 및 오류 해결 방안 제시</a:t>
            </a:r>
            <a:endParaRPr lang="en-US" altLang="ko-KR" sz="1500" b="1" dirty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b="1" dirty="0" smtClean="0">
                <a:latin typeface="나눔고딕"/>
                <a:ea typeface="나눔고딕"/>
              </a:rPr>
              <a:t>DB </a:t>
            </a:r>
            <a:r>
              <a:rPr lang="ko-KR" altLang="en-US" sz="1500" b="1" dirty="0" smtClean="0">
                <a:latin typeface="나눔고딕"/>
                <a:ea typeface="나눔고딕"/>
              </a:rPr>
              <a:t>구조도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smtClean="0">
                <a:latin typeface="나눔고딕"/>
                <a:ea typeface="나눔고딕"/>
              </a:rPr>
              <a:t>테이블 정의서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500" b="1" dirty="0">
                <a:latin typeface="나눔고딕"/>
                <a:ea typeface="나눔고딕"/>
              </a:rPr>
              <a:t>PPT </a:t>
            </a:r>
            <a:r>
              <a:rPr lang="ko-KR" altLang="en-US" sz="1500" b="1" dirty="0" smtClean="0">
                <a:latin typeface="나눔고딕"/>
                <a:ea typeface="나눔고딕"/>
              </a:rPr>
              <a:t>제작</a:t>
            </a:r>
            <a:r>
              <a:rPr lang="en-US" altLang="ko-KR" sz="1500" b="1" dirty="0" smtClean="0">
                <a:latin typeface="나눔고딕"/>
                <a:ea typeface="나눔고딕"/>
              </a:rPr>
              <a:t>, </a:t>
            </a:r>
            <a:r>
              <a:rPr lang="ko-KR" altLang="en-US" sz="1500" b="1" dirty="0" smtClean="0">
                <a:latin typeface="나눔고딕"/>
                <a:ea typeface="나눔고딕"/>
              </a:rPr>
              <a:t>프로젝트 배포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71493" y="2486153"/>
            <a:ext cx="2799383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상품 </a:t>
            </a:r>
            <a:r>
              <a:rPr lang="ko-KR" altLang="en-US" sz="1500" b="1" dirty="0">
                <a:latin typeface="나눔고딕"/>
                <a:ea typeface="나눔고딕"/>
              </a:rPr>
              <a:t>리스트 페이지 제작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상품 목록과 검색에서 </a:t>
            </a:r>
            <a:r>
              <a:rPr lang="ko-KR" altLang="en-US" sz="1500" dirty="0" smtClean="0">
                <a:latin typeface="나눔고딕"/>
                <a:ea typeface="나눔고딕"/>
              </a:rPr>
              <a:t>기본적으로 쓰일 다중 </a:t>
            </a:r>
            <a:r>
              <a:rPr lang="ko-KR" altLang="en-US" sz="1500" dirty="0">
                <a:latin typeface="나눔고딕"/>
                <a:ea typeface="나눔고딕"/>
              </a:rPr>
              <a:t>조인 쿼리 제작</a:t>
            </a:r>
          </a:p>
          <a:p>
            <a:pPr marL="285750" lvl="0" indent="-285750">
              <a:buFont typeface="Wingdings"/>
              <a:buChar char="ü"/>
              <a:defRPr/>
            </a:pPr>
            <a:endParaRPr lang="en-US" altLang="ko-KR" sz="1500" dirty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그린 마켓 로고 </a:t>
            </a:r>
            <a:r>
              <a:rPr lang="ko-KR" altLang="en-US" sz="1500" b="1" dirty="0" smtClean="0">
                <a:latin typeface="나눔고딕"/>
                <a:ea typeface="나눔고딕"/>
              </a:rPr>
              <a:t>제작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lvl="0" indent="-285750">
              <a:buFont typeface="Wingdings"/>
              <a:buChar char="ü"/>
              <a:defRPr/>
            </a:pP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기획 의도 정리</a:t>
            </a:r>
            <a:endParaRPr lang="en-US" altLang="ko-KR" sz="1500" b="1" dirty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요구사항 </a:t>
            </a:r>
            <a:r>
              <a:rPr lang="ko-KR" altLang="en-US" sz="1500" b="1" dirty="0" smtClean="0">
                <a:latin typeface="나눔고딕"/>
                <a:ea typeface="나눔고딕"/>
              </a:rPr>
              <a:t>시나리오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요구사항 정의서</a:t>
            </a:r>
            <a:endParaRPr lang="ko-KR" altLang="en-US" sz="1500" b="1" dirty="0">
              <a:latin typeface="나눔고딕"/>
              <a:ea typeface="나눔고딕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01694" y="2494104"/>
            <a:ext cx="3164449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회원 </a:t>
            </a:r>
            <a:r>
              <a:rPr lang="ko-KR" altLang="en-US" sz="1500" b="1" dirty="0">
                <a:latin typeface="나눔고딕"/>
                <a:ea typeface="나눔고딕"/>
              </a:rPr>
              <a:t>가입</a:t>
            </a:r>
            <a:r>
              <a:rPr lang="en-US" altLang="ko-KR" sz="1500" b="1" dirty="0">
                <a:latin typeface="나눔고딕"/>
                <a:ea typeface="나눔고딕"/>
              </a:rPr>
              <a:t>/</a:t>
            </a:r>
            <a:r>
              <a:rPr lang="ko-KR" altLang="en-US" sz="1500" b="1" dirty="0">
                <a:latin typeface="나눔고딕"/>
                <a:ea typeface="나눔고딕"/>
              </a:rPr>
              <a:t>로그인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회원가입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다음 </a:t>
            </a:r>
            <a:r>
              <a:rPr lang="ko-KR" altLang="en-US" sz="1500" dirty="0">
                <a:latin typeface="나눔고딕"/>
                <a:ea typeface="나눔고딕"/>
              </a:rPr>
              <a:t>주소 </a:t>
            </a:r>
            <a:r>
              <a:rPr lang="en-US" altLang="ko-KR" sz="1500" dirty="0" smtClean="0">
                <a:latin typeface="나눔고딕"/>
                <a:ea typeface="나눔고딕"/>
              </a:rPr>
              <a:t>API</a:t>
            </a:r>
            <a:endParaRPr lang="ko-KR" altLang="en-US" sz="1500" dirty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이메일 발송 비밀번호 찾기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로그인</a:t>
            </a:r>
            <a:r>
              <a:rPr lang="en-US" altLang="ko-KR" sz="1500" dirty="0" smtClean="0">
                <a:latin typeface="나눔고딕"/>
                <a:ea typeface="나눔고딕"/>
              </a:rPr>
              <a:t>(+ SNS </a:t>
            </a:r>
            <a:r>
              <a:rPr lang="ko-KR" altLang="en-US" sz="1500" dirty="0" smtClean="0">
                <a:latin typeface="나눔고딕"/>
                <a:ea typeface="나눔고딕"/>
              </a:rPr>
              <a:t>로그인</a:t>
            </a:r>
            <a:r>
              <a:rPr lang="en-US" altLang="ko-KR" sz="1500" dirty="0" smtClean="0">
                <a:latin typeface="나눔고딕"/>
                <a:ea typeface="나눔고딕"/>
              </a:rPr>
              <a:t>)</a:t>
            </a: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마이 페이지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정보 수정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비밀번호 변경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이메일 발송 회원 탈퇴</a:t>
            </a:r>
            <a:endParaRPr lang="en-US" altLang="ko-KR" sz="1500" dirty="0">
              <a:latin typeface="나눔고딕"/>
              <a:ea typeface="나눔고딕"/>
            </a:endParaRPr>
          </a:p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검색 기능 </a:t>
            </a:r>
            <a:r>
              <a:rPr lang="ko-KR" altLang="en-US" sz="1500" b="1" dirty="0" smtClean="0">
                <a:latin typeface="나눔고딕"/>
                <a:ea typeface="나눔고딕"/>
              </a:rPr>
              <a:t>구현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인기 </a:t>
            </a:r>
            <a:r>
              <a:rPr lang="ko-KR" altLang="en-US" sz="1500" dirty="0" err="1" smtClean="0">
                <a:latin typeface="나눔고딕"/>
                <a:ea typeface="나눔고딕"/>
              </a:rPr>
              <a:t>검색어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메인 페이지</a:t>
            </a:r>
            <a:endParaRPr lang="en-US" altLang="ko-KR" sz="1500" b="1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 sz="1500" b="1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en-US" altLang="ko-KR" sz="1500" b="1" dirty="0">
                <a:latin typeface="나눔고딕"/>
                <a:ea typeface="나눔고딕"/>
              </a:rPr>
              <a:t>ER</a:t>
            </a:r>
            <a:r>
              <a:rPr lang="ko-KR" altLang="en-US" sz="1500" b="1" dirty="0">
                <a:latin typeface="나눔고딕"/>
                <a:ea typeface="나눔고딕"/>
              </a:rPr>
              <a:t> 다이어그램</a:t>
            </a:r>
            <a:endParaRPr lang="en-US" altLang="ko-KR" sz="1500" b="1" dirty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객체</a:t>
            </a:r>
            <a:r>
              <a:rPr lang="en-US" altLang="ko-KR" sz="1500" b="1" dirty="0">
                <a:latin typeface="나눔고딕"/>
                <a:ea typeface="나눔고딕"/>
              </a:rPr>
              <a:t> </a:t>
            </a:r>
            <a:r>
              <a:rPr lang="ko-KR" altLang="en-US" sz="1500" b="1" dirty="0">
                <a:latin typeface="나눔고딕"/>
                <a:ea typeface="나눔고딕"/>
              </a:rPr>
              <a:t>정의서</a:t>
            </a:r>
            <a:r>
              <a:rPr lang="en-US" altLang="ko-KR" sz="1500" b="1" dirty="0">
                <a:latin typeface="나눔고딕"/>
                <a:ea typeface="나눔고딕"/>
              </a:rPr>
              <a:t>, </a:t>
            </a:r>
            <a:r>
              <a:rPr lang="ko-KR" altLang="en-US" sz="1500" b="1" dirty="0">
                <a:latin typeface="나눔고딕"/>
                <a:ea typeface="나눔고딕"/>
              </a:rPr>
              <a:t>관계 </a:t>
            </a:r>
            <a:r>
              <a:rPr lang="ko-KR" altLang="en-US" sz="1500" b="1" dirty="0" smtClean="0">
                <a:latin typeface="나눔고딕"/>
                <a:ea typeface="나눔고딕"/>
              </a:rPr>
              <a:t>정의서</a:t>
            </a:r>
            <a:endParaRPr lang="en-US" altLang="ko-KR" sz="1500" b="1" dirty="0">
              <a:latin typeface="나눔고딕"/>
              <a:ea typeface="나눔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95033" y="2488289"/>
            <a:ext cx="299216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/>
              <a:buChar char="ü"/>
              <a:defRPr/>
            </a:pPr>
            <a:r>
              <a:rPr lang="ko-KR" altLang="en-US" sz="1500" b="1" dirty="0" smtClean="0">
                <a:latin typeface="나눔고딕"/>
                <a:ea typeface="나눔고딕"/>
              </a:rPr>
              <a:t>상품 </a:t>
            </a:r>
            <a:r>
              <a:rPr lang="ko-KR" altLang="en-US" sz="1500" b="1" dirty="0">
                <a:latin typeface="나눔고딕"/>
                <a:ea typeface="나눔고딕"/>
              </a:rPr>
              <a:t>페이지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상품 등록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카카오 지도 </a:t>
            </a:r>
            <a:r>
              <a:rPr lang="en-US" altLang="ko-KR" sz="1500" dirty="0" smtClean="0">
                <a:latin typeface="나눔고딕"/>
                <a:ea typeface="나눔고딕"/>
              </a:rPr>
              <a:t>API</a:t>
            </a: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다음</a:t>
            </a:r>
            <a:r>
              <a:rPr lang="ko-KR" altLang="en-US" sz="1500" dirty="0" smtClean="0">
                <a:latin typeface="나눔고딕"/>
                <a:ea typeface="나눔고딕"/>
              </a:rPr>
              <a:t> </a:t>
            </a:r>
            <a:r>
              <a:rPr lang="ko-KR" altLang="en-US" sz="1500" dirty="0" smtClean="0">
                <a:latin typeface="나눔고딕"/>
                <a:ea typeface="나눔고딕"/>
              </a:rPr>
              <a:t>주소 </a:t>
            </a:r>
            <a:r>
              <a:rPr lang="en-US" altLang="ko-KR" sz="1500" dirty="0" smtClean="0">
                <a:latin typeface="나눔고딕"/>
                <a:ea typeface="나눔고딕"/>
              </a:rPr>
              <a:t>API</a:t>
            </a:r>
            <a:endParaRPr lang="ko-KR" altLang="en-US" sz="1500" dirty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상품 수정</a:t>
            </a: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상품 </a:t>
            </a:r>
            <a:r>
              <a:rPr lang="ko-KR" altLang="en-US" sz="1500" dirty="0" smtClean="0">
                <a:latin typeface="나눔고딕"/>
                <a:ea typeface="나눔고딕"/>
              </a:rPr>
              <a:t>삭제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상품 상세 </a:t>
            </a:r>
            <a:r>
              <a:rPr lang="ko-KR" altLang="en-US" sz="1500" dirty="0" smtClean="0">
                <a:latin typeface="나눔고딕"/>
                <a:ea typeface="나눔고딕"/>
              </a:rPr>
              <a:t>페이지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1200150" lvl="2" indent="-285750">
              <a:buFont typeface="Arial"/>
              <a:buChar char="•"/>
              <a:defRPr/>
            </a:pPr>
            <a:r>
              <a:rPr lang="ko-KR" altLang="en-US" sz="1500" dirty="0" smtClean="0">
                <a:latin typeface="나눔고딕"/>
                <a:ea typeface="나눔고딕"/>
              </a:rPr>
              <a:t>카카오 길 찾기 </a:t>
            </a:r>
            <a:r>
              <a:rPr lang="en-US" altLang="ko-KR" sz="1500" dirty="0" smtClean="0">
                <a:latin typeface="나눔고딕"/>
                <a:ea typeface="나눔고딕"/>
              </a:rPr>
              <a:t>API</a:t>
            </a:r>
            <a:endParaRPr lang="en-US" altLang="ko-KR" sz="1500" dirty="0" smtClean="0">
              <a:latin typeface="나눔고딕"/>
              <a:ea typeface="나눔고딕"/>
            </a:endParaRPr>
          </a:p>
          <a:p>
            <a:pPr marL="742950" lvl="1" indent="-285750">
              <a:buFont typeface="Arial"/>
              <a:buChar char="•"/>
              <a:defRPr/>
            </a:pPr>
            <a:endParaRPr lang="en-US" altLang="ko-KR" sz="1500" dirty="0" smtClean="0">
              <a:latin typeface="나눔고딕"/>
              <a:ea typeface="나눔고딕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500" b="1" dirty="0">
                <a:latin typeface="나눔고딕"/>
                <a:ea typeface="나눔고딕"/>
              </a:rPr>
              <a:t>샘플 데이터 제작</a:t>
            </a:r>
            <a:endParaRPr lang="en-US" altLang="ko-KR" sz="1500" b="1" dirty="0">
              <a:latin typeface="나눔고딕"/>
              <a:ea typeface="나눔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샘플 데이터 프로시저</a:t>
            </a:r>
            <a:endParaRPr lang="en-US" altLang="ko-KR" sz="1500" dirty="0">
              <a:latin typeface="나눔고딕"/>
              <a:ea typeface="나눔고딕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latin typeface="나눔고딕"/>
                <a:ea typeface="나눔고딕"/>
              </a:rPr>
              <a:t>정밀 샘플 데이터</a:t>
            </a:r>
            <a:r>
              <a:rPr lang="en-US" altLang="ko-KR" sz="1500" dirty="0">
                <a:latin typeface="나눔고딕"/>
                <a:ea typeface="나눔고딕"/>
              </a:rPr>
              <a:t/>
            </a:r>
            <a:br>
              <a:rPr lang="en-US" altLang="ko-KR" sz="1500" dirty="0">
                <a:latin typeface="나눔고딕"/>
                <a:ea typeface="나눔고딕"/>
              </a:rPr>
            </a:br>
            <a:r>
              <a:rPr lang="ko-KR" altLang="en-US" sz="1500" dirty="0">
                <a:latin typeface="나눔고딕"/>
                <a:ea typeface="나눔고딕"/>
              </a:rPr>
              <a:t>자료 수집 및 </a:t>
            </a:r>
            <a:r>
              <a:rPr lang="ko-KR" altLang="en-US" sz="1500" dirty="0" smtClean="0">
                <a:latin typeface="나눔고딕"/>
                <a:ea typeface="나눔고딕"/>
              </a:rPr>
              <a:t>제작</a:t>
            </a:r>
            <a:endParaRPr lang="ko-KR" altLang="en-US" sz="1500" dirty="0">
              <a:latin typeface="나눔고딕"/>
              <a:ea typeface="나눔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16" y="2017517"/>
            <a:ext cx="522621" cy="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0A0BE9-B6DA-4633-B40E-CC4FFEE1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863201-EC74-4DCB-8F1C-473AD991A587}"/>
              </a:ext>
            </a:extLst>
          </p:cNvPr>
          <p:cNvSpPr/>
          <p:nvPr/>
        </p:nvSpPr>
        <p:spPr>
          <a:xfrm>
            <a:off x="355600" y="2527300"/>
            <a:ext cx="5740400" cy="254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6146" y="2556328"/>
            <a:ext cx="616066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600" spc="300" dirty="0" smtClean="0">
                <a:solidFill>
                  <a:srgbClr val="2E2E2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수행 과정</a:t>
            </a:r>
            <a:endParaRPr kumimoji="0" lang="ko-KR" altLang="en-US" sz="5600" b="0" i="0" u="none" strike="noStrike" kern="1200" cap="none" spc="30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6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00" y="2133600"/>
            <a:ext cx="2286000" cy="457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18"/>
          <a:stretch/>
        </p:blipFill>
        <p:spPr>
          <a:xfrm>
            <a:off x="691096" y="1130301"/>
            <a:ext cx="9812353" cy="53041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0F8329-9582-4778-BA8A-666C38038275}"/>
              </a:ext>
            </a:extLst>
          </p:cNvPr>
          <p:cNvSpPr/>
          <p:nvPr/>
        </p:nvSpPr>
        <p:spPr>
          <a:xfrm>
            <a:off x="1" y="0"/>
            <a:ext cx="116114" cy="754743"/>
          </a:xfrm>
          <a:prstGeom prst="rect">
            <a:avLst/>
          </a:prstGeom>
          <a:solidFill>
            <a:srgbClr val="21A37D"/>
          </a:solidFill>
          <a:ln w="12700" cap="flat" cmpd="sng" algn="ctr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458" y="93438"/>
            <a:ext cx="4321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smtClean="0">
                <a:solidFill>
                  <a:srgbClr val="003300"/>
                </a:solidFill>
                <a:latin typeface="나눔스퀘어 ExtraBold"/>
                <a:ea typeface="나눔스퀘어 ExtraBold"/>
              </a:rPr>
              <a:t>요구사항 시나리오</a:t>
            </a:r>
            <a:endParaRPr lang="ko-KR" altLang="en-US" sz="3200" b="1" dirty="0">
              <a:solidFill>
                <a:srgbClr val="00330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9009" y="1477832"/>
            <a:ext cx="7136890" cy="4591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중고거래 웹 사이트를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의뢰하려고 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환경을 위해 재사용을 권고하고 독려하려는 회사의 모토에 맞게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기본적인 디자인 테마는 자연을 닮은 초록으로 해주셨으면 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사이트는 기본적으로 회원제로 운영할 예정 입니다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접근성을 위해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SNS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연동 로그인도 가능했으면 하고요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탈퇴 할 때는 본인이 맞는지 메일로 별도의 확인을 거쳐서 진행 되었으면 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메인페이지에 카테고리 별로 상품을 바로 볼 수 있게 넘어갈 수 있으면 좋을 것 같네요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</a:t>
            </a:r>
            <a:r>
              <a:rPr lang="ko-KR" alt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상품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등록할 때 사진 하나 이상 첨부하도록 만들어 주세요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해당 상품의 사진인지는 딱히 중요하지는 않습니다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상품을 등록할 때 어디서 거래하고 싶은지 지역을 거래하러 온 사람에게 알릴 수 있는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기능이 있었으면 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지도로 위치가 시각적으로 표시되면 더 좋고요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회원이 본인의 판매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구매 내역 및 아직 판매되지 않은 상품과 판매 완료된 상품을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구분해서 볼 수 있도록 만들어 주세요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상품 검색에서도 한번에 표시될 상품의 개수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지정이 가능했으면 좋겠고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카테고리나 최신 순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가격 낮은 순 등의 정렬 기준도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몇 개 있으면 더 좋겠네요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본인이 원하는 상품을 검색해서 찾을 수 있는 기능도 필요합니다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인기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검색어를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확인할 수 있으면 더 좋을 거 같네요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사이트에서 중고 물품을 거래할 때는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판매자와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구매자 간의 채팅으로 의사를 확인하고 구매를 결정 짓는 방식으로 운영할 겁니다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상품 페이지에 댓글은 없었으면 하고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채팅을 할 수 있도록 만들어 주세요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한 상품을 구매하려는 사람이 여럿일 때 같은</a:t>
            </a:r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채팅방에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모여서 대화할 수 있으면 재미있을 것 같기도 하네요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그리고 내가 참여하는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채팅방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목록에서 </a:t>
            </a:r>
            <a:r>
              <a:rPr lang="ko-KR" altLang="en-US" sz="12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판매자로</a:t>
            </a: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참여하는 방과</a:t>
            </a:r>
            <a:endParaRPr lang="en-US" altLang="ko-KR" sz="1200" b="1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구매자로 참여하는 방을 따로 볼 수 있었으면 좋겠습니다</a:t>
            </a:r>
            <a:r>
              <a:rPr lang="en-US" altLang="ko-KR" sz="12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6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/>
        </p:nvSpPr>
        <p:spPr>
          <a:xfrm>
            <a:off x="0" y="80018"/>
            <a:ext cx="29017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200" dirty="0" smtClean="0">
                <a:solidFill>
                  <a:srgbClr val="003808"/>
                </a:solidFill>
                <a:latin typeface="나눔스퀘어 ExtraBold"/>
                <a:ea typeface="나눔스퀘어 ExtraBold"/>
              </a:rPr>
              <a:t>요구사항 명세서</a:t>
            </a:r>
            <a:endParaRPr kumimoji="0" lang="ko-KR" altLang="en-US" sz="3200" b="0" i="0" u="none" strike="noStrike" kern="1200" cap="none" spc="0" normalizeH="0" baseline="0" dirty="0">
              <a:solidFill>
                <a:srgbClr val="003808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76202"/>
            <a:ext cx="2438400" cy="160423"/>
          </a:xfrm>
          <a:prstGeom prst="rect">
            <a:avLst/>
          </a:prstGeom>
          <a:solidFill>
            <a:srgbClr val="063A1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84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76800" y="-76202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152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latin typeface="+mj-lt"/>
              <a:ea typeface="나눔스퀘어 Ligh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53600" y="-76203"/>
            <a:ext cx="2438400" cy="160423"/>
          </a:xfrm>
          <a:prstGeom prst="rect">
            <a:avLst/>
          </a:prstGeom>
          <a:solidFill>
            <a:srgbClr val="D9E3E1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1800" b="0" i="0" u="none" strike="noStrike" kern="0" cap="none" spc="0" normalizeH="0" baseline="0"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485875"/>
              </p:ext>
            </p:extLst>
          </p:nvPr>
        </p:nvGraphicFramePr>
        <p:xfrm>
          <a:off x="269047" y="758086"/>
          <a:ext cx="11653905" cy="592652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74806">
                  <a:extLst>
                    <a:ext uri="{9D8B030D-6E8A-4147-A177-3AD203B41FA5}">
                      <a16:colId xmlns:a16="http://schemas.microsoft.com/office/drawing/2014/main" val="587673997"/>
                    </a:ext>
                  </a:extLst>
                </a:gridCol>
                <a:gridCol w="641066">
                  <a:extLst>
                    <a:ext uri="{9D8B030D-6E8A-4147-A177-3AD203B41FA5}">
                      <a16:colId xmlns:a16="http://schemas.microsoft.com/office/drawing/2014/main" val="2520718740"/>
                    </a:ext>
                  </a:extLst>
                </a:gridCol>
                <a:gridCol w="1187659">
                  <a:extLst>
                    <a:ext uri="{9D8B030D-6E8A-4147-A177-3AD203B41FA5}">
                      <a16:colId xmlns:a16="http://schemas.microsoft.com/office/drawing/2014/main" val="1342880485"/>
                    </a:ext>
                  </a:extLst>
                </a:gridCol>
                <a:gridCol w="2159380">
                  <a:extLst>
                    <a:ext uri="{9D8B030D-6E8A-4147-A177-3AD203B41FA5}">
                      <a16:colId xmlns:a16="http://schemas.microsoft.com/office/drawing/2014/main" val="2201478819"/>
                    </a:ext>
                  </a:extLst>
                </a:gridCol>
                <a:gridCol w="4363747">
                  <a:extLst>
                    <a:ext uri="{9D8B030D-6E8A-4147-A177-3AD203B41FA5}">
                      <a16:colId xmlns:a16="http://schemas.microsoft.com/office/drawing/2014/main" val="3894727474"/>
                    </a:ext>
                  </a:extLst>
                </a:gridCol>
                <a:gridCol w="557840">
                  <a:extLst>
                    <a:ext uri="{9D8B030D-6E8A-4147-A177-3AD203B41FA5}">
                      <a16:colId xmlns:a16="http://schemas.microsoft.com/office/drawing/2014/main" val="3860554497"/>
                    </a:ext>
                  </a:extLst>
                </a:gridCol>
                <a:gridCol w="845757">
                  <a:extLst>
                    <a:ext uri="{9D8B030D-6E8A-4147-A177-3AD203B41FA5}">
                      <a16:colId xmlns:a16="http://schemas.microsoft.com/office/drawing/2014/main" val="167817465"/>
                    </a:ext>
                  </a:extLst>
                </a:gridCol>
                <a:gridCol w="737789">
                  <a:extLst>
                    <a:ext uri="{9D8B030D-6E8A-4147-A177-3AD203B41FA5}">
                      <a16:colId xmlns:a16="http://schemas.microsoft.com/office/drawing/2014/main" val="869181139"/>
                    </a:ext>
                  </a:extLst>
                </a:gridCol>
                <a:gridCol w="485861">
                  <a:extLst>
                    <a:ext uri="{9D8B030D-6E8A-4147-A177-3AD203B41FA5}">
                      <a16:colId xmlns:a16="http://schemas.microsoft.com/office/drawing/2014/main" val="3614281968"/>
                    </a:ext>
                  </a:extLst>
                </a:gridCol>
              </a:tblGrid>
              <a:tr h="3182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화면명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요구사항 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기능명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요구사항 내용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작성자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진행사항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날짜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중요도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373032793"/>
                  </a:ext>
                </a:extLst>
              </a:tr>
              <a:tr h="1555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자체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자체 회원 가입으로 등록된 회원의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736531124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계정 연동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네이버와 연동된 계정으로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999479208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비밀번호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등록된 이메일 인증을 통해 비밀번호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178682555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 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자체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그린마켓 사이트 자체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293076628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계정 연동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채널에서 네이버 계정 연동으로 회원가입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859682071"/>
                  </a:ext>
                </a:extLst>
              </a:tr>
              <a:tr h="1555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개인 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 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닉네임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생년월일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전화번호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주소 등 개인정보 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4105122872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 탈퇴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등록된 이메일 인증을 통해 회원탈퇴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592129882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비밀번호 변경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비밀번호 변경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880935710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로그인된 계정 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683119387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게시물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필터링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욕설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비속어 등 노출되면 안되는 단어들 필터링 기능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추후 업데이트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208531153"/>
                  </a:ext>
                </a:extLst>
              </a:tr>
              <a:tr h="15558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판매 상품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판매상품 정보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420569242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등록한 상품 수정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상품정보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거래 상태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거래 중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거래 완료</a:t>
                      </a:r>
                      <a:r>
                        <a:rPr lang="en-US" altLang="ko-KR" sz="800" u="none" strike="noStrike" dirty="0" smtClean="0">
                          <a:effectLst/>
                        </a:rPr>
                        <a:t>),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거래 위치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상품이미지 변경 등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920279016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내가 등록한 상품 삭제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90988020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판매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지금까지 판매 완료된 내 상품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501665742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구매 내역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지금까지 구매한 내 구매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227157685"/>
                  </a:ext>
                </a:extLst>
              </a:tr>
              <a:tr h="15558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목록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카테고리별 상품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원하는 카테고리 별로 상품 리스트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4197729830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최신순 상품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최신 등록된 순서로 상품 리스트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266894756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가격순 상품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높은가격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낮은가격 순서로 상품 리스트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207947130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조회순 상품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조회수 높은 순서로 상품 리스트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947618468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개수별 상품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한 페이지에서 한번에 볼수 있는 상품 개수 변경기능 구현</a:t>
                      </a:r>
                      <a:r>
                        <a:rPr lang="en-US" altLang="ko-KR" sz="800" u="none" strike="noStrike">
                          <a:effectLst/>
                        </a:rPr>
                        <a:t>(15</a:t>
                      </a:r>
                      <a:r>
                        <a:rPr lang="ko-KR" altLang="en-US" sz="800" u="none" strike="noStrike">
                          <a:effectLst/>
                        </a:rPr>
                        <a:t>개</a:t>
                      </a:r>
                      <a:r>
                        <a:rPr lang="en-US" altLang="ko-KR" sz="800" u="none" strike="noStrike">
                          <a:effectLst/>
                        </a:rPr>
                        <a:t>,30</a:t>
                      </a:r>
                      <a:r>
                        <a:rPr lang="ko-KR" altLang="en-US" sz="800" u="none" strike="noStrike">
                          <a:effectLst/>
                        </a:rPr>
                        <a:t>개</a:t>
                      </a:r>
                      <a:r>
                        <a:rPr lang="en-US" altLang="ko-KR" sz="800" u="none" strike="noStrike">
                          <a:effectLst/>
                        </a:rPr>
                        <a:t>,60</a:t>
                      </a:r>
                      <a:r>
                        <a:rPr lang="ko-KR" altLang="en-US" sz="800" u="none" strike="noStrike">
                          <a:effectLst/>
                        </a:rPr>
                        <a:t>개</a:t>
                      </a:r>
                      <a:r>
                        <a:rPr lang="en-US" altLang="ko-KR" sz="800" u="none" strike="noStrike">
                          <a:effectLst/>
                        </a:rPr>
                        <a:t>,90</a:t>
                      </a:r>
                      <a:r>
                        <a:rPr lang="ko-KR" altLang="en-US" sz="800" u="none" strike="noStrike">
                          <a:effectLst/>
                        </a:rPr>
                        <a:t>개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411016493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물건 상세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상품내용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가격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거래 위치 등 상세정보를 볼수있고 채팅기능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304064156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찜하기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각 상품에서 찜 하기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사용자가 원하는 상품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찜 하기 </a:t>
                      </a:r>
                      <a:r>
                        <a:rPr lang="ko-KR" altLang="en-US" sz="800" u="none" strike="noStrike" dirty="0">
                          <a:effectLst/>
                        </a:rPr>
                        <a:t>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추후 업데이트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255246215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찜 취소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찜 한 </a:t>
                      </a:r>
                      <a:r>
                        <a:rPr lang="ko-KR" altLang="en-US" sz="800" u="none" strike="noStrike" dirty="0">
                          <a:effectLst/>
                        </a:rPr>
                        <a:t>상품 찜 취소 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추후 업데이트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하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54955326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지도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거래위치 지정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</a:rPr>
                        <a:t>상품등록 중 직거래 시 </a:t>
                      </a:r>
                      <a:r>
                        <a:rPr lang="ko-KR" altLang="en-US" sz="800" u="none" strike="noStrike" dirty="0">
                          <a:effectLst/>
                        </a:rPr>
                        <a:t>필요한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거래 위치를 </a:t>
                      </a:r>
                      <a:r>
                        <a:rPr lang="ko-KR" altLang="en-US" sz="800" u="none" strike="noStrike" dirty="0">
                          <a:effectLst/>
                        </a:rPr>
                        <a:t>편하게 </a:t>
                      </a:r>
                      <a:r>
                        <a:rPr lang="ko-KR" altLang="en-US" sz="800" u="none" strike="noStrike" dirty="0" smtClean="0">
                          <a:effectLst/>
                        </a:rPr>
                        <a:t>지정할 수 있게 </a:t>
                      </a:r>
                      <a:r>
                        <a:rPr lang="ko-KR" altLang="en-US" sz="800" u="none" strike="noStrike" dirty="0">
                          <a:effectLst/>
                        </a:rPr>
                        <a:t>하는 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505906707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공통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검색된 상품 목록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상품 설명이나 제목에 검색어가 포함된 상품리스트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169766355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인기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검색어</a:t>
                      </a:r>
                      <a:r>
                        <a:rPr lang="ko-KR" altLang="en-US" sz="800" u="none" strike="noStrike" dirty="0">
                          <a:effectLst/>
                        </a:rPr>
                        <a:t> 추천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가장 많이 검색된 순서로 인기검색어를 추천해주는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45168294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게시글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그린마켓의 취지에 맞지않는 게시글 신고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추후 업데이트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111905045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 신고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비매너 유저 신고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추후 업데이트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075045486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채팅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1:1 </a:t>
                      </a:r>
                      <a:r>
                        <a:rPr lang="ko-KR" altLang="en-US" sz="800" u="none" strike="noStrike">
                          <a:effectLst/>
                        </a:rPr>
                        <a:t>채팅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1:1 </a:t>
                      </a:r>
                      <a:r>
                        <a:rPr lang="ko-KR" altLang="en-US" sz="800" u="none" strike="noStrike">
                          <a:effectLst/>
                        </a:rPr>
                        <a:t>채팅기능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채팅을 읽었는지 확인할수 있는 기능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이미지파일 전송 기능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김형관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37992843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1:</a:t>
                      </a:r>
                      <a:r>
                        <a:rPr lang="ko-KR" altLang="en-US" sz="800" u="none" strike="noStrike">
                          <a:effectLst/>
                        </a:rPr>
                        <a:t>다 채팅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단체 채팅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김형관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 smtClean="0">
                          <a:effectLst/>
                        </a:rPr>
                        <a:t>추후 업데이트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426224156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채팅방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채팅방 목록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내가 참여중인 모든 채팅방 목록 보기 기능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반영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363669620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채팅참여 형태에 따른 채팅목록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판매자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구매자 별로 구분하여 채팅할수있게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반영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1212260248"/>
                  </a:ext>
                </a:extLst>
              </a:tr>
              <a:tr h="15558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현황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 현황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총 회원수 추이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년도별 탈퇴 회원 비율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월별 가입자 탈퇴자 비율 등 회원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반영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2023-01-04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2150894805"/>
                  </a:ext>
                </a:extLst>
              </a:tr>
              <a:tr h="155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게시물 현황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미거래상품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거래상품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미거래 삭제 상품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카테고리별 상품현황 등 게시물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반영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2023-01-04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4281453696"/>
                  </a:ext>
                </a:extLst>
              </a:tr>
              <a:tr h="1555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카테고리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카테고리 관리 및 추가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카테고리별 상품 개수 조회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새로운 카테고리 추가 기능 구현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2023-01-04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3855149200"/>
                  </a:ext>
                </a:extLst>
              </a:tr>
              <a:tr h="1626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GM-018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서버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서버 켜기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끄기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서버 </a:t>
                      </a:r>
                      <a:r>
                        <a:rPr lang="en-US" altLang="ko-KR" sz="800" u="none" strike="noStrike">
                          <a:effectLst/>
                        </a:rPr>
                        <a:t>on/off </a:t>
                      </a:r>
                      <a:r>
                        <a:rPr lang="ko-KR" altLang="en-US" sz="800" u="none" strike="noStrike">
                          <a:effectLst/>
                        </a:rPr>
                        <a:t>로 서버 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김형관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반영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2023-01-04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750" marR="6750" marT="6750" marB="0" anchor="ctr"/>
                </a:tc>
                <a:extLst>
                  <a:ext uri="{0D108BD9-81ED-4DB2-BD59-A6C34878D82A}">
                    <a16:rowId xmlns:a16="http://schemas.microsoft.com/office/drawing/2014/main" val="727189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8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2965</Words>
  <Application>Microsoft Office PowerPoint</Application>
  <PresentationFormat>와이드스크린</PresentationFormat>
  <Paragraphs>1430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Calibri</vt:lpstr>
      <vt:lpstr>Verdana</vt:lpstr>
      <vt:lpstr>Arial</vt:lpstr>
      <vt:lpstr>나눔고딕</vt:lpstr>
      <vt:lpstr>나눔스퀘어 ExtraBold</vt:lpstr>
      <vt:lpstr>Elephant</vt:lpstr>
      <vt:lpstr>나눔고딕 ExtraBold</vt:lpstr>
      <vt:lpstr>나눔스퀘어_ac ExtraBold</vt:lpstr>
      <vt:lpstr>나눔스퀘어 Light</vt:lpstr>
      <vt:lpstr>나눔바른펜</vt:lpstr>
      <vt:lpstr>나눔스퀘어라운드 ExtraBold</vt:lpstr>
      <vt:lpstr>맑은 고딕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GREEN</dc:creator>
  <cp:lastModifiedBy>GREEN</cp:lastModifiedBy>
  <cp:revision>308</cp:revision>
  <dcterms:created xsi:type="dcterms:W3CDTF">2023-01-31T04:13:35Z</dcterms:created>
  <dcterms:modified xsi:type="dcterms:W3CDTF">2023-02-04T04:00:36Z</dcterms:modified>
  <cp:contentStatus>최종본</cp:contentStatus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